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08" r:id="rId2"/>
    <p:sldId id="421" r:id="rId3"/>
    <p:sldId id="258" r:id="rId4"/>
    <p:sldId id="336" r:id="rId5"/>
    <p:sldId id="381" r:id="rId6"/>
    <p:sldId id="382" r:id="rId7"/>
    <p:sldId id="383" r:id="rId8"/>
    <p:sldId id="338" r:id="rId9"/>
    <p:sldId id="415" r:id="rId10"/>
    <p:sldId id="436" r:id="rId11"/>
    <p:sldId id="419" r:id="rId12"/>
    <p:sldId id="420" r:id="rId13"/>
    <p:sldId id="459" r:id="rId14"/>
    <p:sldId id="460" r:id="rId15"/>
    <p:sldId id="384" r:id="rId16"/>
    <p:sldId id="388" r:id="rId17"/>
    <p:sldId id="389" r:id="rId18"/>
    <p:sldId id="390" r:id="rId19"/>
    <p:sldId id="391" r:id="rId20"/>
    <p:sldId id="434" r:id="rId21"/>
    <p:sldId id="435" r:id="rId22"/>
    <p:sldId id="387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50" r:id="rId36"/>
    <p:sldId id="451" r:id="rId37"/>
    <p:sldId id="452" r:id="rId38"/>
    <p:sldId id="453" r:id="rId39"/>
    <p:sldId id="454" r:id="rId40"/>
    <p:sldId id="458" r:id="rId41"/>
    <p:sldId id="433" r:id="rId4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00FF"/>
    <a:srgbClr val="008000"/>
    <a:srgbClr val="99CCFF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0681" autoAdjust="0"/>
  </p:normalViewPr>
  <p:slideViewPr>
    <p:cSldViewPr>
      <p:cViewPr varScale="1">
        <p:scale>
          <a:sx n="62" d="100"/>
          <a:sy n="62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F7769-3BB6-469E-86CE-59A270C5D9F1}" type="doc">
      <dgm:prSet loTypeId="urn:microsoft.com/office/officeart/2005/8/layout/cycle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FF5A3-78DD-4C77-B354-50C5BB3F6532}">
      <dgm:prSet phldrT="[Text]"/>
      <dgm:spPr/>
      <dgm:t>
        <a:bodyPr/>
        <a:lstStyle/>
        <a:p>
          <a:r>
            <a:rPr lang="en-US" dirty="0" smtClean="0"/>
            <a:t>BAPARD</a:t>
          </a:r>
          <a:endParaRPr lang="en-US" dirty="0"/>
        </a:p>
      </dgm:t>
    </dgm:pt>
    <dgm:pt modelId="{5A0115E5-99BA-4084-A349-942476C21C53}" type="parTrans" cxnId="{34A03E75-F95C-4185-97A2-ABE4B9D69ABA}">
      <dgm:prSet/>
      <dgm:spPr/>
      <dgm:t>
        <a:bodyPr/>
        <a:lstStyle/>
        <a:p>
          <a:endParaRPr lang="en-US"/>
        </a:p>
      </dgm:t>
    </dgm:pt>
    <dgm:pt modelId="{0EAE4720-FD98-405B-8AF3-2403026C326E}" type="sibTrans" cxnId="{34A03E75-F95C-4185-97A2-ABE4B9D69ABA}">
      <dgm:prSet/>
      <dgm:spPr/>
      <dgm:t>
        <a:bodyPr/>
        <a:lstStyle/>
        <a:p>
          <a:endParaRPr lang="en-US"/>
        </a:p>
      </dgm:t>
    </dgm:pt>
    <dgm:pt modelId="{FF428F2B-567A-4810-B7D5-DDC3571C75AE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A9C9131-DCD4-422A-B693-C08DBC6459F6}" type="parTrans" cxnId="{FE476023-2477-404A-AA5B-3E10F2C00767}">
      <dgm:prSet/>
      <dgm:spPr/>
      <dgm:t>
        <a:bodyPr/>
        <a:lstStyle/>
        <a:p>
          <a:endParaRPr lang="en-US"/>
        </a:p>
      </dgm:t>
    </dgm:pt>
    <dgm:pt modelId="{BCD76B57-6E7A-4E3D-AEC7-A0C2B7535114}" type="sibTrans" cxnId="{FE476023-2477-404A-AA5B-3E10F2C00767}">
      <dgm:prSet/>
      <dgm:spPr/>
      <dgm:t>
        <a:bodyPr/>
        <a:lstStyle/>
        <a:p>
          <a:endParaRPr lang="en-US"/>
        </a:p>
      </dgm:t>
    </dgm:pt>
    <dgm:pt modelId="{473A9D5F-0AC6-4FE2-BC4E-33C7E859FD84}">
      <dgm:prSet phldrT="[Text]"/>
      <dgm:spPr/>
      <dgm:t>
        <a:bodyPr/>
        <a:lstStyle/>
        <a:p>
          <a:r>
            <a:rPr lang="en-US" dirty="0" smtClean="0"/>
            <a:t>Advisory Services</a:t>
          </a:r>
          <a:endParaRPr lang="en-US" dirty="0"/>
        </a:p>
      </dgm:t>
    </dgm:pt>
    <dgm:pt modelId="{3DD00447-BF60-4C41-A819-2FC29736FF6A}" type="parTrans" cxnId="{2207721C-9B35-4DE7-B740-04F469CD7BF2}">
      <dgm:prSet/>
      <dgm:spPr/>
      <dgm:t>
        <a:bodyPr/>
        <a:lstStyle/>
        <a:p>
          <a:endParaRPr lang="en-US"/>
        </a:p>
      </dgm:t>
    </dgm:pt>
    <dgm:pt modelId="{E406CB50-6366-4D26-A35E-C09FCEF6C2B2}" type="sibTrans" cxnId="{2207721C-9B35-4DE7-B740-04F469CD7BF2}">
      <dgm:prSet/>
      <dgm:spPr/>
      <dgm:t>
        <a:bodyPr/>
        <a:lstStyle/>
        <a:p>
          <a:endParaRPr lang="en-US"/>
        </a:p>
      </dgm:t>
    </dgm:pt>
    <dgm:pt modelId="{2048349A-B23E-4002-B9C3-A0D6DDF18059}">
      <dgm:prSet phldrT="[Text]"/>
      <dgm:spPr/>
      <dgm:t>
        <a:bodyPr/>
        <a:lstStyle/>
        <a:p>
          <a:r>
            <a:rPr lang="en-US" dirty="0" smtClean="0"/>
            <a:t>Action Research</a:t>
          </a:r>
          <a:endParaRPr lang="en-US" dirty="0"/>
        </a:p>
      </dgm:t>
    </dgm:pt>
    <dgm:pt modelId="{2C8E1D34-5665-426C-8239-9471D1CA40A2}" type="parTrans" cxnId="{E1AAC6AD-975D-4778-B9EF-73ACD573C852}">
      <dgm:prSet/>
      <dgm:spPr/>
      <dgm:t>
        <a:bodyPr/>
        <a:lstStyle/>
        <a:p>
          <a:endParaRPr lang="en-US"/>
        </a:p>
      </dgm:t>
    </dgm:pt>
    <dgm:pt modelId="{EFF80057-D40C-42D3-B97A-4781B5D9153D}" type="sibTrans" cxnId="{E1AAC6AD-975D-4778-B9EF-73ACD573C852}">
      <dgm:prSet/>
      <dgm:spPr/>
      <dgm:t>
        <a:bodyPr/>
        <a:lstStyle/>
        <a:p>
          <a:endParaRPr lang="en-US"/>
        </a:p>
      </dgm:t>
    </dgm:pt>
    <dgm:pt modelId="{BDFAECED-D83F-4E3B-861A-8583BCAA6256}">
      <dgm:prSet phldrT="[Text]"/>
      <dgm:spPr/>
      <dgm:t>
        <a:bodyPr/>
        <a:lstStyle/>
        <a:p>
          <a:r>
            <a:rPr lang="en-US" dirty="0" smtClean="0"/>
            <a:t>Training </a:t>
          </a:r>
          <a:endParaRPr lang="en-US" dirty="0"/>
        </a:p>
      </dgm:t>
    </dgm:pt>
    <dgm:pt modelId="{43753B3E-1A15-4BF2-9C9D-592E6FFE7107}" type="parTrans" cxnId="{FA565600-EE34-4578-8D36-334B92F2FFD0}">
      <dgm:prSet/>
      <dgm:spPr/>
      <dgm:t>
        <a:bodyPr/>
        <a:lstStyle/>
        <a:p>
          <a:endParaRPr lang="en-US"/>
        </a:p>
      </dgm:t>
    </dgm:pt>
    <dgm:pt modelId="{55A6D012-BAF2-4AEA-AA14-FFA4C97613B0}" type="sibTrans" cxnId="{FA565600-EE34-4578-8D36-334B92F2FFD0}">
      <dgm:prSet/>
      <dgm:spPr/>
      <dgm:t>
        <a:bodyPr/>
        <a:lstStyle/>
        <a:p>
          <a:endParaRPr lang="en-US"/>
        </a:p>
      </dgm:t>
    </dgm:pt>
    <dgm:pt modelId="{F2331A9B-A3C4-4AEC-B697-F824A8352632}" type="pres">
      <dgm:prSet presAssocID="{B2AF7769-3BB6-469E-86CE-59A270C5D9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2E0C7-95D8-42A3-9ABB-ED85DCAEDBA0}" type="pres">
      <dgm:prSet presAssocID="{672FF5A3-78DD-4C77-B354-50C5BB3F65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307C6-0A04-42D8-AE04-349EEA82E533}" type="pres">
      <dgm:prSet presAssocID="{672FF5A3-78DD-4C77-B354-50C5BB3F6532}" presName="spNode" presStyleCnt="0"/>
      <dgm:spPr/>
    </dgm:pt>
    <dgm:pt modelId="{455A75FC-8CFA-49B5-AF9C-9CDFCC2602A5}" type="pres">
      <dgm:prSet presAssocID="{0EAE4720-FD98-405B-8AF3-2403026C326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35160FF-BC10-403F-BFDF-2E564212211E}" type="pres">
      <dgm:prSet presAssocID="{FF428F2B-567A-4810-B7D5-DDC3571C75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4BA7F-540D-43CE-9C41-8123B76A81D0}" type="pres">
      <dgm:prSet presAssocID="{FF428F2B-567A-4810-B7D5-DDC3571C75AE}" presName="spNode" presStyleCnt="0"/>
      <dgm:spPr/>
    </dgm:pt>
    <dgm:pt modelId="{8A09921A-1CCD-44E7-ACD9-7108E483D546}" type="pres">
      <dgm:prSet presAssocID="{BCD76B57-6E7A-4E3D-AEC7-A0C2B753511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6E817B2-380F-4EB9-A693-09FB8A99FB06}" type="pres">
      <dgm:prSet presAssocID="{473A9D5F-0AC6-4FE2-BC4E-33C7E859FD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D54D4-7D12-406D-9BE6-DDA8FAEC3E8B}" type="pres">
      <dgm:prSet presAssocID="{473A9D5F-0AC6-4FE2-BC4E-33C7E859FD84}" presName="spNode" presStyleCnt="0"/>
      <dgm:spPr/>
    </dgm:pt>
    <dgm:pt modelId="{34AE97FB-ADA7-427B-93C4-E4D7E0D222FC}" type="pres">
      <dgm:prSet presAssocID="{E406CB50-6366-4D26-A35E-C09FCEF6C2B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CFFABFB-9397-4DD0-9244-88630F345872}" type="pres">
      <dgm:prSet presAssocID="{2048349A-B23E-4002-B9C3-A0D6DDF180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2185D-7B7B-45A0-BF6C-34AA103F9074}" type="pres">
      <dgm:prSet presAssocID="{2048349A-B23E-4002-B9C3-A0D6DDF18059}" presName="spNode" presStyleCnt="0"/>
      <dgm:spPr/>
    </dgm:pt>
    <dgm:pt modelId="{D389DB75-903D-491E-9D25-4173E7E019D0}" type="pres">
      <dgm:prSet presAssocID="{EFF80057-D40C-42D3-B97A-4781B5D9153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CF48DAB-58DE-4214-B978-B1FC9CA1E178}" type="pres">
      <dgm:prSet presAssocID="{BDFAECED-D83F-4E3B-861A-8583BCAA62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29174-9059-4959-8D36-0BFC53E1675A}" type="pres">
      <dgm:prSet presAssocID="{BDFAECED-D83F-4E3B-861A-8583BCAA6256}" presName="spNode" presStyleCnt="0"/>
      <dgm:spPr/>
    </dgm:pt>
    <dgm:pt modelId="{1FF077B3-73FE-417A-88A0-66384DE68C46}" type="pres">
      <dgm:prSet presAssocID="{55A6D012-BAF2-4AEA-AA14-FFA4C97613B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E24AF81-DECF-4F95-8970-C362057DE8D0}" type="presOf" srcId="{2048349A-B23E-4002-B9C3-A0D6DDF18059}" destId="{0CFFABFB-9397-4DD0-9244-88630F345872}" srcOrd="0" destOrd="0" presId="urn:microsoft.com/office/officeart/2005/8/layout/cycle6"/>
    <dgm:cxn modelId="{A54D4AEF-8099-4B5B-BFD5-520B5D0DD365}" type="presOf" srcId="{BCD76B57-6E7A-4E3D-AEC7-A0C2B7535114}" destId="{8A09921A-1CCD-44E7-ACD9-7108E483D546}" srcOrd="0" destOrd="0" presId="urn:microsoft.com/office/officeart/2005/8/layout/cycle6"/>
    <dgm:cxn modelId="{4894C48A-E819-4EA1-9019-77EFD0D0038F}" type="presOf" srcId="{672FF5A3-78DD-4C77-B354-50C5BB3F6532}" destId="{1EB2E0C7-95D8-42A3-9ABB-ED85DCAEDBA0}" srcOrd="0" destOrd="0" presId="urn:microsoft.com/office/officeart/2005/8/layout/cycle6"/>
    <dgm:cxn modelId="{FA565600-EE34-4578-8D36-334B92F2FFD0}" srcId="{B2AF7769-3BB6-469E-86CE-59A270C5D9F1}" destId="{BDFAECED-D83F-4E3B-861A-8583BCAA6256}" srcOrd="4" destOrd="0" parTransId="{43753B3E-1A15-4BF2-9C9D-592E6FFE7107}" sibTransId="{55A6D012-BAF2-4AEA-AA14-FFA4C97613B0}"/>
    <dgm:cxn modelId="{1799B2C2-4E1C-45B4-AB5B-13A53FBDC07D}" type="presOf" srcId="{BDFAECED-D83F-4E3B-861A-8583BCAA6256}" destId="{ACF48DAB-58DE-4214-B978-B1FC9CA1E178}" srcOrd="0" destOrd="0" presId="urn:microsoft.com/office/officeart/2005/8/layout/cycle6"/>
    <dgm:cxn modelId="{05D87B3F-E509-4F60-93C3-A40B58E4A5A6}" type="presOf" srcId="{473A9D5F-0AC6-4FE2-BC4E-33C7E859FD84}" destId="{A6E817B2-380F-4EB9-A693-09FB8A99FB06}" srcOrd="0" destOrd="0" presId="urn:microsoft.com/office/officeart/2005/8/layout/cycle6"/>
    <dgm:cxn modelId="{26050908-8AE5-4DB1-B420-BC597D80C628}" type="presOf" srcId="{B2AF7769-3BB6-469E-86CE-59A270C5D9F1}" destId="{F2331A9B-A3C4-4AEC-B697-F824A8352632}" srcOrd="0" destOrd="0" presId="urn:microsoft.com/office/officeart/2005/8/layout/cycle6"/>
    <dgm:cxn modelId="{34A03E75-F95C-4185-97A2-ABE4B9D69ABA}" srcId="{B2AF7769-3BB6-469E-86CE-59A270C5D9F1}" destId="{672FF5A3-78DD-4C77-B354-50C5BB3F6532}" srcOrd="0" destOrd="0" parTransId="{5A0115E5-99BA-4084-A349-942476C21C53}" sibTransId="{0EAE4720-FD98-405B-8AF3-2403026C326E}"/>
    <dgm:cxn modelId="{39480208-2CD1-4B1D-8596-CFB6C6135FB0}" type="presOf" srcId="{55A6D012-BAF2-4AEA-AA14-FFA4C97613B0}" destId="{1FF077B3-73FE-417A-88A0-66384DE68C46}" srcOrd="0" destOrd="0" presId="urn:microsoft.com/office/officeart/2005/8/layout/cycle6"/>
    <dgm:cxn modelId="{FE476023-2477-404A-AA5B-3E10F2C00767}" srcId="{B2AF7769-3BB6-469E-86CE-59A270C5D9F1}" destId="{FF428F2B-567A-4810-B7D5-DDC3571C75AE}" srcOrd="1" destOrd="0" parTransId="{4A9C9131-DCD4-422A-B693-C08DBC6459F6}" sibTransId="{BCD76B57-6E7A-4E3D-AEC7-A0C2B7535114}"/>
    <dgm:cxn modelId="{E9A09EA4-ACC7-4740-B078-696527093969}" type="presOf" srcId="{0EAE4720-FD98-405B-8AF3-2403026C326E}" destId="{455A75FC-8CFA-49B5-AF9C-9CDFCC2602A5}" srcOrd="0" destOrd="0" presId="urn:microsoft.com/office/officeart/2005/8/layout/cycle6"/>
    <dgm:cxn modelId="{2207721C-9B35-4DE7-B740-04F469CD7BF2}" srcId="{B2AF7769-3BB6-469E-86CE-59A270C5D9F1}" destId="{473A9D5F-0AC6-4FE2-BC4E-33C7E859FD84}" srcOrd="2" destOrd="0" parTransId="{3DD00447-BF60-4C41-A819-2FC29736FF6A}" sibTransId="{E406CB50-6366-4D26-A35E-C09FCEF6C2B2}"/>
    <dgm:cxn modelId="{5A51B153-0A61-4897-94C6-548F69AAC3A1}" type="presOf" srcId="{EFF80057-D40C-42D3-B97A-4781B5D9153D}" destId="{D389DB75-903D-491E-9D25-4173E7E019D0}" srcOrd="0" destOrd="0" presId="urn:microsoft.com/office/officeart/2005/8/layout/cycle6"/>
    <dgm:cxn modelId="{E281EF48-82AA-4B58-B678-E24C83E8F638}" type="presOf" srcId="{E406CB50-6366-4D26-A35E-C09FCEF6C2B2}" destId="{34AE97FB-ADA7-427B-93C4-E4D7E0D222FC}" srcOrd="0" destOrd="0" presId="urn:microsoft.com/office/officeart/2005/8/layout/cycle6"/>
    <dgm:cxn modelId="{20436B25-1714-41E5-B32E-3F35EA993934}" type="presOf" srcId="{FF428F2B-567A-4810-B7D5-DDC3571C75AE}" destId="{E35160FF-BC10-403F-BFDF-2E564212211E}" srcOrd="0" destOrd="0" presId="urn:microsoft.com/office/officeart/2005/8/layout/cycle6"/>
    <dgm:cxn modelId="{E1AAC6AD-975D-4778-B9EF-73ACD573C852}" srcId="{B2AF7769-3BB6-469E-86CE-59A270C5D9F1}" destId="{2048349A-B23E-4002-B9C3-A0D6DDF18059}" srcOrd="3" destOrd="0" parTransId="{2C8E1D34-5665-426C-8239-9471D1CA40A2}" sibTransId="{EFF80057-D40C-42D3-B97A-4781B5D9153D}"/>
    <dgm:cxn modelId="{0EF16A6B-B240-4D0D-880E-36807B4883E4}" type="presParOf" srcId="{F2331A9B-A3C4-4AEC-B697-F824A8352632}" destId="{1EB2E0C7-95D8-42A3-9ABB-ED85DCAEDBA0}" srcOrd="0" destOrd="0" presId="urn:microsoft.com/office/officeart/2005/8/layout/cycle6"/>
    <dgm:cxn modelId="{CC63ADAF-600E-4018-B3E7-6C91F04654A3}" type="presParOf" srcId="{F2331A9B-A3C4-4AEC-B697-F824A8352632}" destId="{41F307C6-0A04-42D8-AE04-349EEA82E533}" srcOrd="1" destOrd="0" presId="urn:microsoft.com/office/officeart/2005/8/layout/cycle6"/>
    <dgm:cxn modelId="{B780A152-D7DA-44EF-8FDD-3841D1593DFC}" type="presParOf" srcId="{F2331A9B-A3C4-4AEC-B697-F824A8352632}" destId="{455A75FC-8CFA-49B5-AF9C-9CDFCC2602A5}" srcOrd="2" destOrd="0" presId="urn:microsoft.com/office/officeart/2005/8/layout/cycle6"/>
    <dgm:cxn modelId="{F1994EB1-0330-42E5-B0ED-E4B0C04BD2CA}" type="presParOf" srcId="{F2331A9B-A3C4-4AEC-B697-F824A8352632}" destId="{E35160FF-BC10-403F-BFDF-2E564212211E}" srcOrd="3" destOrd="0" presId="urn:microsoft.com/office/officeart/2005/8/layout/cycle6"/>
    <dgm:cxn modelId="{89550580-24D3-4A88-AB18-29BDF49D633B}" type="presParOf" srcId="{F2331A9B-A3C4-4AEC-B697-F824A8352632}" destId="{5B84BA7F-540D-43CE-9C41-8123B76A81D0}" srcOrd="4" destOrd="0" presId="urn:microsoft.com/office/officeart/2005/8/layout/cycle6"/>
    <dgm:cxn modelId="{3509A890-84EC-44CE-AA10-D92D1DD319D7}" type="presParOf" srcId="{F2331A9B-A3C4-4AEC-B697-F824A8352632}" destId="{8A09921A-1CCD-44E7-ACD9-7108E483D546}" srcOrd="5" destOrd="0" presId="urn:microsoft.com/office/officeart/2005/8/layout/cycle6"/>
    <dgm:cxn modelId="{99C11CB9-C0DA-4E96-80DC-B8FA08CFB7D8}" type="presParOf" srcId="{F2331A9B-A3C4-4AEC-B697-F824A8352632}" destId="{A6E817B2-380F-4EB9-A693-09FB8A99FB06}" srcOrd="6" destOrd="0" presId="urn:microsoft.com/office/officeart/2005/8/layout/cycle6"/>
    <dgm:cxn modelId="{5D5541FA-59E0-4C46-89DB-9DBE3E4EFBD7}" type="presParOf" srcId="{F2331A9B-A3C4-4AEC-B697-F824A8352632}" destId="{9B9D54D4-7D12-406D-9BE6-DDA8FAEC3E8B}" srcOrd="7" destOrd="0" presId="urn:microsoft.com/office/officeart/2005/8/layout/cycle6"/>
    <dgm:cxn modelId="{2120D0A4-D0AB-47E6-92BC-EA983726E1A9}" type="presParOf" srcId="{F2331A9B-A3C4-4AEC-B697-F824A8352632}" destId="{34AE97FB-ADA7-427B-93C4-E4D7E0D222FC}" srcOrd="8" destOrd="0" presId="urn:microsoft.com/office/officeart/2005/8/layout/cycle6"/>
    <dgm:cxn modelId="{0C3CB4F6-8C7A-440F-BD63-805C26409501}" type="presParOf" srcId="{F2331A9B-A3C4-4AEC-B697-F824A8352632}" destId="{0CFFABFB-9397-4DD0-9244-88630F345872}" srcOrd="9" destOrd="0" presId="urn:microsoft.com/office/officeart/2005/8/layout/cycle6"/>
    <dgm:cxn modelId="{D53F3A8C-AC69-41AE-946E-61C6C76346C8}" type="presParOf" srcId="{F2331A9B-A3C4-4AEC-B697-F824A8352632}" destId="{B792185D-7B7B-45A0-BF6C-34AA103F9074}" srcOrd="10" destOrd="0" presId="urn:microsoft.com/office/officeart/2005/8/layout/cycle6"/>
    <dgm:cxn modelId="{580F9B90-E2BC-4580-BA78-05EE39EC4879}" type="presParOf" srcId="{F2331A9B-A3C4-4AEC-B697-F824A8352632}" destId="{D389DB75-903D-491E-9D25-4173E7E019D0}" srcOrd="11" destOrd="0" presId="urn:microsoft.com/office/officeart/2005/8/layout/cycle6"/>
    <dgm:cxn modelId="{2264C1F5-200E-4053-9505-F27BFE84A424}" type="presParOf" srcId="{F2331A9B-A3C4-4AEC-B697-F824A8352632}" destId="{ACF48DAB-58DE-4214-B978-B1FC9CA1E178}" srcOrd="12" destOrd="0" presId="urn:microsoft.com/office/officeart/2005/8/layout/cycle6"/>
    <dgm:cxn modelId="{C38935DB-D923-42C6-BDDA-4E4C946A11FE}" type="presParOf" srcId="{F2331A9B-A3C4-4AEC-B697-F824A8352632}" destId="{E0D29174-9059-4959-8D36-0BFC53E1675A}" srcOrd="13" destOrd="0" presId="urn:microsoft.com/office/officeart/2005/8/layout/cycle6"/>
    <dgm:cxn modelId="{B7089F34-77E4-4966-BE34-6D2F60D9AA14}" type="presParOf" srcId="{F2331A9B-A3C4-4AEC-B697-F824A8352632}" destId="{1FF077B3-73FE-417A-88A0-66384DE68C46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150" y="0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5B3ECBC-D51D-457C-A510-A0C69AFE4BC3}" type="datetimeFigureOut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150" y="8842375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15BF936-E9F3-4DFD-987A-B3917ABD9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604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150" y="0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11718F-463E-4A1D-86EC-007C25D1F7E2}" type="datetimeFigureOut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2775"/>
            <a:ext cx="5643563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150" y="8842375"/>
            <a:ext cx="30575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197751-05B7-44A8-B628-3BB7B7AF3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5072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98646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www.bapard.gov.bd</a:t>
            </a:r>
          </a:p>
        </p:txBody>
      </p:sp>
    </p:spTree>
    <p:extLst>
      <p:ext uri="{BB962C8B-B14F-4D97-AF65-F5344CB8AC3E}">
        <p14:creationId xmlns="" xmlns:p14="http://schemas.microsoft.com/office/powerpoint/2010/main" val="16467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2505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5357-AE02-4ACF-879B-7F37E62AAA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5357-AE02-4ACF-879B-7F37E62AAA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5357-AE02-4ACF-879B-7F37E62AAA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F711-DEF2-4097-A3E7-36630C66905F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9FA6-368F-4C77-B6F9-6E887BE71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C3C8-6CD0-429B-A6F3-B73BBF3866DA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B5E4-439F-4954-950D-9E3B5F7C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7121-1DCB-4DEA-9710-426F6CDC7C68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A38A-E07E-4AB0-A54D-B3854F1F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3F27-0007-45DE-8A84-2DA35F6F233B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6932-8D29-4613-9720-CF616D803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CF1D-B8FA-4317-9629-F14CA6225C5A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91BE-4A2E-46AD-9926-DE66199D9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7D7F-9869-43E0-A685-334372BDAFE5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1A9C-22E8-4C20-9D9D-8C356E177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7B69-3A69-409C-828C-58313D8FD84F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522A-52B2-4F23-BD43-A646E458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1EC9-2FE3-4CAD-9D0B-A2A2B3A454B5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0838-0CB2-490A-B509-F75A1713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DC01-194A-4B02-ABF6-21160BDB2A4F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F4E2-C269-4B7F-AED8-E60A3E12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875E-3498-475E-ADCC-E08DD3FAC453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A17B-9D70-4571-85FF-F0ED6156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9EEC-A32C-4DF0-BFA3-F163143A4926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B3BD-FD4F-4BBF-A5CF-0E3E1575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3A6E19-0134-4B02-ACB9-14DDE2A88D8F}" type="datetime1">
              <a:rPr lang="en-US"/>
              <a:pPr>
                <a:defRPr/>
              </a:pPr>
              <a:t>16-Mar-19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F17DA7A-BFAE-4524-A501-69F65C3ED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Kamrul_Docs\03_Administration Works\43rd BOG Meeting Nov'16\Cover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86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2463"/>
            <a:ext cx="7239000" cy="381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বঙ্গবন্ধু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বিমোচন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একাডেমি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বাপার্ড</a:t>
            </a:r>
            <a:r>
              <a:rPr lang="en-US" sz="2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2000" dirty="0" smtClean="0">
              <a:ln w="19050">
                <a:noFill/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69FA6-368F-4C77-B6F9-6E887BE71AC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4800600"/>
            <a:ext cx="4313903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১৭ </a:t>
            </a:r>
            <a:r>
              <a:rPr lang="en-US" sz="28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মার্চ</a:t>
            </a:r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২০১৯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381000" y="228600"/>
            <a:ext cx="1263650" cy="1265237"/>
            <a:chOff x="826188" y="685800"/>
            <a:chExt cx="2528887" cy="2528887"/>
          </a:xfrm>
        </p:grpSpPr>
        <p:sp>
          <p:nvSpPr>
            <p:cNvPr id="6" name="Oval 5"/>
            <p:cNvSpPr/>
            <p:nvPr/>
          </p:nvSpPr>
          <p:spPr>
            <a:xfrm>
              <a:off x="826188" y="685800"/>
              <a:ext cx="2528887" cy="25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83" name="Picture 2" descr="I:\Video Scrips_Access Agri\Logos\Bangladesh-Govt-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6188" y="685800"/>
              <a:ext cx="2528887" cy="252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ubtitle 2"/>
          <p:cNvSpPr txBox="1">
            <a:spLocks/>
          </p:cNvSpPr>
          <p:nvPr/>
        </p:nvSpPr>
        <p:spPr>
          <a:xfrm>
            <a:off x="0" y="5327650"/>
            <a:ext cx="1828800" cy="4635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700" dirty="0" smtClean="0">
                <a:ln w="19050">
                  <a:noFill/>
                  <a:prstDash val="solid"/>
                </a:ln>
                <a:solidFill>
                  <a:srgbClr val="C5E9FF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sz="1700" dirty="0" err="1" smtClean="0">
                <a:ln w="19050">
                  <a:noFill/>
                  <a:prstDash val="solid"/>
                </a:ln>
                <a:solidFill>
                  <a:srgbClr val="C5E9FF"/>
                </a:solidFill>
                <a:latin typeface="Arial" pitchFamily="34" charset="0"/>
                <a:cs typeface="Arial" pitchFamily="34" charset="0"/>
              </a:rPr>
              <a:t>bapard</a:t>
            </a:r>
            <a:r>
              <a:rPr lang="en-GB" sz="1700" dirty="0" smtClean="0">
                <a:ln w="19050">
                  <a:noFill/>
                  <a:prstDash val="solid"/>
                </a:ln>
                <a:solidFill>
                  <a:srgbClr val="C5E9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700" dirty="0" err="1" smtClean="0">
                <a:ln w="19050">
                  <a:noFill/>
                  <a:prstDash val="solid"/>
                </a:ln>
                <a:solidFill>
                  <a:srgbClr val="C5E9FF"/>
                </a:solidFill>
                <a:latin typeface="Arial" pitchFamily="34" charset="0"/>
                <a:cs typeface="Arial" pitchFamily="34" charset="0"/>
              </a:rPr>
              <a:t>gov.bd</a:t>
            </a:r>
            <a:endParaRPr lang="en-US" sz="1700" dirty="0" smtClean="0">
              <a:ln w="19050">
                <a:noFill/>
                <a:prstDash val="solid"/>
              </a:ln>
              <a:solidFill>
                <a:srgbClr val="C5E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9600" y="6099175"/>
            <a:ext cx="7848600" cy="377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পল</a:t>
            </a:r>
            <a:r>
              <a:rPr lang="bn-IN" sz="2400" b="1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্লী</a:t>
            </a:r>
            <a:r>
              <a:rPr lang="bn-BD" sz="2400" b="1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উন্নয়ন ও সমবায় </a:t>
            </a:r>
            <a:r>
              <a:rPr lang="bn-BD" sz="24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4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24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স্থানীয় </a:t>
            </a:r>
            <a:r>
              <a:rPr lang="bn-BD" sz="2400" b="1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সরকার, পল্লী উন্নয়ন ও সমবায় </a:t>
            </a:r>
            <a:r>
              <a:rPr lang="bn-BD" sz="24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মন্ত্রণালয়</a:t>
            </a:r>
            <a:r>
              <a:rPr lang="bn-IN" sz="2400" b="1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362200" y="1828800"/>
            <a:ext cx="48466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বঙ্গবন্ধু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বিমোচন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একাডেমি</a:t>
            </a:r>
            <a:r>
              <a: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বাপার্ড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)-এ </a:t>
            </a:r>
            <a:r>
              <a:rPr lang="en-US" sz="54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81" name="Picture 6" descr="logo ne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3821" y="228600"/>
            <a:ext cx="138875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0634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457200"/>
            <a:ext cx="503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  <a:cs typeface="Nikosh" pitchFamily="2" charset="0"/>
              </a:rPr>
              <a:t>Mandatory Functions of BAPARD</a:t>
            </a:r>
            <a:r>
              <a:rPr lang="bn-BD" sz="2800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46100"/>
            <a:ext cx="8839200" cy="92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r"/>
                <a:tab pos="2743200" algn="ctr"/>
                <a:tab pos="5486400" algn="r"/>
              </a:tabLst>
            </a:pP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SutonnyMJ" pitchFamily="2" charset="0"/>
              </a:rPr>
              <a:t>t </a:t>
            </a:r>
            <a:r>
              <a:rPr lang="en-US" sz="4400" b="1" dirty="0" err="1">
                <a:solidFill>
                  <a:srgbClr val="0000FF"/>
                </a:solidFill>
                <a:latin typeface="SutonnyMJ" pitchFamily="2" charset="0"/>
              </a:rPr>
              <a:t>cwiPvjbv</a:t>
            </a:r>
            <a:r>
              <a:rPr lang="en-US" sz="4400" b="1" dirty="0">
                <a:solidFill>
                  <a:srgbClr val="0000FF"/>
                </a:solidFill>
                <a:latin typeface="SutonnyMJ" pitchFamily="2" charset="0"/>
              </a:rPr>
              <a:t> †</a:t>
            </a:r>
            <a:r>
              <a:rPr lang="en-US" sz="4400" b="1" dirty="0" err="1">
                <a:solidFill>
                  <a:srgbClr val="0000FF"/>
                </a:solidFill>
                <a:latin typeface="SutonnyMJ" pitchFamily="2" charset="0"/>
              </a:rPr>
              <a:t>evW</a:t>
            </a:r>
            <a:r>
              <a:rPr lang="en-US" sz="4400" b="1" dirty="0">
                <a:solidFill>
                  <a:srgbClr val="0000FF"/>
                </a:solidFill>
                <a:latin typeface="SutonnyMJ" pitchFamily="2" charset="0"/>
              </a:rPr>
              <a:t>© </a:t>
            </a:r>
            <a:r>
              <a:rPr lang="en-US" sz="4000" dirty="0">
                <a:solidFill>
                  <a:srgbClr val="0000FF"/>
                </a:solidFill>
                <a:latin typeface="SutonnyMJ" pitchFamily="2" charset="0"/>
              </a:rPr>
              <a:t>t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1. </a:t>
            </a:r>
            <a:r>
              <a:rPr lang="en-US" sz="2800" dirty="0" err="1">
                <a:latin typeface="SutonnyMJ" pitchFamily="2" charset="0"/>
              </a:rPr>
              <a:t>gvbbxq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gš¿x</a:t>
            </a:r>
            <a:r>
              <a:rPr lang="en-US" sz="2800" dirty="0">
                <a:latin typeface="SutonnyMJ" pitchFamily="2" charset="0"/>
              </a:rPr>
              <a:t>/</a:t>
            </a:r>
            <a:r>
              <a:rPr lang="en-US" sz="2800" dirty="0" err="1">
                <a:latin typeface="SutonnyMJ" pitchFamily="2" charset="0"/>
              </a:rPr>
              <a:t>cÖwZgš¿x</a:t>
            </a:r>
            <a:r>
              <a:rPr lang="en-US" sz="2800" dirty="0">
                <a:latin typeface="SutonnyMJ" pitchFamily="2" charset="0"/>
              </a:rPr>
              <a:t>/Dc-</a:t>
            </a:r>
            <a:r>
              <a:rPr lang="en-US" sz="2800" dirty="0" err="1">
                <a:latin typeface="SutonnyMJ" pitchFamily="2" charset="0"/>
              </a:rPr>
              <a:t>gš¿x</a:t>
            </a:r>
            <a:r>
              <a:rPr lang="en-US" sz="2800" dirty="0">
                <a:latin typeface="SutonnyMJ" pitchFamily="2" charset="0"/>
              </a:rPr>
              <a:t> 		     †</a:t>
            </a:r>
            <a:r>
              <a:rPr lang="en-US" sz="2800" dirty="0" err="1">
                <a:latin typeface="SutonnyMJ" pitchFamily="2" charset="0"/>
              </a:rPr>
              <a:t>Pqvig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>
                <a:latin typeface="SutonnyMJ" pitchFamily="2" charset="0"/>
              </a:rPr>
              <a:t>vb</a:t>
            </a:r>
            <a:endParaRPr lang="en-US" sz="2800" dirty="0">
              <a:latin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2.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cjøx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Dbœqb</a:t>
            </a:r>
            <a:r>
              <a:rPr lang="en-US" sz="2800" dirty="0">
                <a:latin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</a:rPr>
              <a:t>mgevq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</a:rPr>
              <a:t> 		</a:t>
            </a:r>
            <a:r>
              <a:rPr lang="en-US" sz="2800" dirty="0" err="1">
                <a:latin typeface="SutonnyMJ" pitchFamily="2" charset="0"/>
              </a:rPr>
              <a:t>fvBm</a:t>
            </a:r>
            <a:r>
              <a:rPr lang="en-US" sz="2800" dirty="0">
                <a:latin typeface="SutonnyMJ" pitchFamily="2" charset="0"/>
              </a:rPr>
              <a:t>-‡</a:t>
            </a:r>
            <a:r>
              <a:rPr lang="en-US" sz="2800" dirty="0" err="1">
                <a:latin typeface="SutonnyMJ" pitchFamily="2" charset="0"/>
              </a:rPr>
              <a:t>Pqvig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>
                <a:latin typeface="SutonnyMJ" pitchFamily="2" charset="0"/>
              </a:rPr>
              <a:t>vb</a:t>
            </a:r>
            <a:endParaRPr lang="en-US" sz="2800" dirty="0">
              <a:latin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3.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K…</a:t>
            </a:r>
            <a:r>
              <a:rPr lang="en-US" sz="2800" dirty="0" err="1">
                <a:latin typeface="SutonnyMJ" pitchFamily="2" charset="0"/>
              </a:rPr>
              <a:t>wl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 	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A_©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   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RbcÖkvmb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6.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gwnjv</a:t>
            </a:r>
            <a:r>
              <a:rPr lang="en-US" sz="2800" dirty="0">
                <a:latin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</a:rPr>
              <a:t>wkï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welqK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7.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8.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 </a:t>
            </a:r>
            <a:r>
              <a:rPr lang="en-US" sz="2800" dirty="0" err="1">
                <a:latin typeface="SutonnyMJ" pitchFamily="2" charset="0"/>
              </a:rPr>
              <a:t>mgvRKj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>
                <a:latin typeface="SutonnyMJ" pitchFamily="2" charset="0"/>
              </a:rPr>
              <a:t>vY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 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9.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hye</a:t>
            </a:r>
            <a:r>
              <a:rPr lang="en-US" sz="2800" dirty="0">
                <a:latin typeface="SutonnyMJ" pitchFamily="2" charset="0"/>
              </a:rPr>
              <a:t> I µ</a:t>
            </a:r>
            <a:r>
              <a:rPr lang="en-US" sz="2800" dirty="0" err="1">
                <a:latin typeface="SutonnyMJ" pitchFamily="2" charset="0"/>
              </a:rPr>
              <a:t>xov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10.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</a:rPr>
              <a:t>jwRm‡jwUf</a:t>
            </a:r>
            <a:r>
              <a:rPr lang="en-US" sz="2800" dirty="0">
                <a:latin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</a:rPr>
              <a:t>msm</a:t>
            </a:r>
            <a:r>
              <a:rPr lang="en-US" sz="2800" dirty="0">
                <a:latin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</a:rPr>
              <a:t>welqK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wefvM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11. </a:t>
            </a:r>
            <a:r>
              <a:rPr lang="en-US" sz="2800" dirty="0" err="1">
                <a:latin typeface="SutonnyMJ" pitchFamily="2" charset="0"/>
              </a:rPr>
              <a:t>mwPe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grm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>
                <a:latin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</a:rPr>
              <a:t>cÖvwYm¤ú</a:t>
            </a:r>
            <a:r>
              <a:rPr lang="en-US" sz="2800" dirty="0">
                <a:latin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</a:rPr>
              <a:t>gš¿Yvjq</a:t>
            </a:r>
            <a:r>
              <a:rPr lang="en-US" sz="2800" dirty="0">
                <a:latin typeface="SutonnyMJ" pitchFamily="2" charset="0"/>
              </a:rPr>
              <a:t>		   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US" sz="15600" dirty="0">
              <a:latin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31242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3600">
                <a:latin typeface="SutonnyMJ" pitchFamily="2" charset="0"/>
              </a:rPr>
              <a:t>    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3094038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3600">
                <a:latin typeface="SutonnyMJ" pitchFamily="2" charset="0"/>
              </a:rPr>
              <a:t>     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457200"/>
            <a:ext cx="8839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12. †</a:t>
            </a:r>
            <a:r>
              <a:rPr lang="en-US" sz="2800" dirty="0" err="1">
                <a:latin typeface="SutonnyMJ" pitchFamily="2" charset="0"/>
              </a:rPr>
              <a:t>i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±</a:t>
            </a:r>
            <a:r>
              <a:rPr lang="en-US" sz="2800" dirty="0" err="1">
                <a:latin typeface="SutonnyMJ" pitchFamily="2" charset="0"/>
              </a:rPr>
              <a:t>i</a:t>
            </a:r>
            <a:r>
              <a:rPr lang="en-US" sz="3200" dirty="0" err="1">
                <a:latin typeface="SutonnyMJ" pitchFamily="2" charset="0"/>
              </a:rPr>
              <a:t>,</a:t>
            </a:r>
            <a:r>
              <a:rPr lang="en-US" sz="2800" dirty="0" err="1">
                <a:latin typeface="SutonnyMJ" pitchFamily="2" charset="0"/>
              </a:rPr>
              <a:t>evsjv‡`k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jvK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cÖkvmb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cÖwkÿY</a:t>
            </a:r>
            <a:r>
              <a:rPr lang="en-US" sz="2800" dirty="0">
                <a:latin typeface="SutonnyMJ" pitchFamily="2" charset="0"/>
              </a:rPr>
              <a:t> †K›`</a:t>
            </a:r>
            <a:r>
              <a:rPr lang="en-US" sz="3200" dirty="0">
                <a:latin typeface="SutonnyMJ" pitchFamily="2" charset="0"/>
              </a:rPr>
              <a:t>ª 	  	       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13. </a:t>
            </a:r>
            <a:r>
              <a:rPr lang="en-US" sz="2800" dirty="0" err="1">
                <a:latin typeface="SutonnyMJ" pitchFamily="2" charset="0"/>
              </a:rPr>
              <a:t>DcvPvh</a:t>
            </a:r>
            <a:r>
              <a:rPr lang="en-US" sz="2800" dirty="0">
                <a:latin typeface="SutonnyMJ" pitchFamily="2" charset="0"/>
              </a:rPr>
              <a:t>©, </a:t>
            </a:r>
            <a:r>
              <a:rPr lang="en-US" sz="2800" dirty="0" err="1">
                <a:latin typeface="SutonnyMJ" pitchFamily="2" charset="0"/>
              </a:rPr>
              <a:t>e½eÜz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weÁvb</a:t>
            </a:r>
            <a:r>
              <a:rPr lang="en-US" sz="2800" dirty="0">
                <a:latin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</a:rPr>
              <a:t>cÖhyw³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wek¦we`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>
                <a:latin typeface="SutonnyMJ" pitchFamily="2" charset="0"/>
              </a:rPr>
              <a:t>vjq</a:t>
            </a:r>
            <a:r>
              <a:rPr lang="en-US" sz="2800" dirty="0">
                <a:latin typeface="SutonnyMJ" pitchFamily="2" charset="0"/>
              </a:rPr>
              <a:t> 	        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endParaRPr lang="en-US" sz="14200" dirty="0"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14. </a:t>
            </a:r>
            <a:r>
              <a:rPr lang="en-US" sz="2800" dirty="0" err="1">
                <a:latin typeface="SutonnyMJ" pitchFamily="2" charset="0"/>
              </a:rPr>
              <a:t>wbeÜK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mgevq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Awa`ßi</a:t>
            </a:r>
            <a:r>
              <a:rPr lang="en-US" sz="2800" dirty="0">
                <a:latin typeface="SutonnyMJ" pitchFamily="2" charset="0"/>
              </a:rPr>
              <a:t> 		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15. </a:t>
            </a:r>
            <a:r>
              <a:rPr lang="en-US" sz="2800" dirty="0" err="1">
                <a:latin typeface="SutonnyMJ" pitchFamily="2" charset="0"/>
              </a:rPr>
              <a:t>gnvcwiPvjK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evsjv‡`k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cjøx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Dbœqb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evW</a:t>
            </a:r>
            <a:r>
              <a:rPr lang="en-US" sz="2800" dirty="0">
                <a:latin typeface="SutonnyMJ" pitchFamily="2" charset="0"/>
              </a:rPr>
              <a:t>© 		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16. </a:t>
            </a:r>
            <a:r>
              <a:rPr lang="en-US" sz="2800" dirty="0" err="1">
                <a:latin typeface="SutonnyMJ" pitchFamily="2" charset="0"/>
              </a:rPr>
              <a:t>wbev©nx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Pqvig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>
                <a:latin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evsjv‡`k</a:t>
            </a:r>
            <a:r>
              <a:rPr lang="en-US" sz="2800" dirty="0">
                <a:latin typeface="SutonnyMJ" pitchFamily="2" charset="0"/>
              </a:rPr>
              <a:t> K…</a:t>
            </a:r>
            <a:r>
              <a:rPr lang="en-US" sz="2800" dirty="0" err="1">
                <a:latin typeface="SutonnyMJ" pitchFamily="2" charset="0"/>
              </a:rPr>
              <a:t>wl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M‡elYv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KvDwÝj</a:t>
            </a:r>
            <a:r>
              <a:rPr lang="en-US" sz="2800" dirty="0">
                <a:latin typeface="SutonnyMJ" pitchFamily="2" charset="0"/>
              </a:rPr>
              <a:t> 	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sz="2500" dirty="0">
                <a:latin typeface="SutonnyMJ" pitchFamily="2" charset="0"/>
              </a:rPr>
              <a:t>17. </a:t>
            </a:r>
            <a:r>
              <a:rPr lang="en-US" sz="2500" dirty="0" err="1">
                <a:latin typeface="SutonnyMJ" pitchFamily="2" charset="0"/>
              </a:rPr>
              <a:t>gnvcwiPvjK</a:t>
            </a:r>
            <a:r>
              <a:rPr lang="en-US" sz="2500" dirty="0">
                <a:latin typeface="SutonnyMJ" pitchFamily="2" charset="0"/>
              </a:rPr>
              <a:t>, </a:t>
            </a:r>
            <a:r>
              <a:rPr lang="en-US" sz="2500" dirty="0" err="1">
                <a:latin typeface="SutonnyMJ" pitchFamily="2" charset="0"/>
              </a:rPr>
              <a:t>evsjv‡`k</a:t>
            </a:r>
            <a:r>
              <a:rPr lang="en-US" sz="2500" dirty="0">
                <a:latin typeface="SutonnyMJ" pitchFamily="2" charset="0"/>
              </a:rPr>
              <a:t> </a:t>
            </a:r>
            <a:r>
              <a:rPr lang="en-US" sz="2500" dirty="0" err="1">
                <a:latin typeface="SutonnyMJ" pitchFamily="2" charset="0"/>
              </a:rPr>
              <a:t>Bbw</a:t>
            </a:r>
            <a:r>
              <a:rPr lang="en-US" sz="2500" dirty="0" err="1">
                <a:latin typeface="SutonnyMJ" pitchFamily="2" charset="0"/>
                <a:cs typeface="SutonnyMJ" pitchFamily="2" charset="0"/>
              </a:rPr>
              <a:t>÷</a:t>
            </a:r>
            <a:r>
              <a:rPr lang="en-US" sz="2500" dirty="0" err="1">
                <a:latin typeface="SutonnyMJ" pitchFamily="2" charset="0"/>
              </a:rPr>
              <a:t>wUDU</a:t>
            </a:r>
            <a:r>
              <a:rPr lang="en-US" sz="2500" dirty="0">
                <a:latin typeface="SutonnyMJ" pitchFamily="2" charset="0"/>
              </a:rPr>
              <a:t> </a:t>
            </a:r>
            <a:r>
              <a:rPr lang="en-US" sz="2500" dirty="0" err="1">
                <a:latin typeface="SutonnyMJ" pitchFamily="2" charset="0"/>
              </a:rPr>
              <a:t>Ae</a:t>
            </a:r>
            <a:r>
              <a:rPr lang="en-US" sz="2500" dirty="0">
                <a:latin typeface="SutonnyMJ" pitchFamily="2" charset="0"/>
              </a:rPr>
              <a:t> †</a:t>
            </a:r>
            <a:r>
              <a:rPr lang="en-US" sz="2500" dirty="0" err="1">
                <a:latin typeface="SutonnyMJ" pitchFamily="2" charset="0"/>
              </a:rPr>
              <a:t>W‡fjc‡g›U</a:t>
            </a:r>
            <a:r>
              <a:rPr lang="en-US" sz="2500" dirty="0">
                <a:latin typeface="SutonnyMJ" pitchFamily="2" charset="0"/>
              </a:rPr>
              <a:t> </a:t>
            </a:r>
            <a:r>
              <a:rPr lang="en-US" sz="2500" dirty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2500" dirty="0" err="1">
                <a:latin typeface="SutonnyMJ" pitchFamily="2" charset="0"/>
              </a:rPr>
              <a:t>vwWR</a:t>
            </a:r>
            <a:r>
              <a:rPr lang="en-US" sz="2500" dirty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18. </a:t>
            </a:r>
            <a:r>
              <a:rPr lang="en-US" sz="2800" dirty="0" err="1">
                <a:latin typeface="SutonnyMJ" pitchFamily="2" charset="0"/>
              </a:rPr>
              <a:t>gnvcwiPvjK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grm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Awa`ßi</a:t>
            </a:r>
            <a:r>
              <a:rPr lang="en-US" sz="2800" dirty="0">
                <a:latin typeface="SutonnyMJ" pitchFamily="2" charset="0"/>
              </a:rPr>
              <a:t> 		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19. </a:t>
            </a:r>
            <a:r>
              <a:rPr lang="en-US" sz="2800" dirty="0" err="1">
                <a:latin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KZ</a:t>
            </a:r>
            <a:r>
              <a:rPr lang="en-US" sz="2800" dirty="0">
                <a:latin typeface="SutonnyMJ" pitchFamily="2" charset="0"/>
              </a:rPr>
              <a:t>…©K </a:t>
            </a:r>
            <a:r>
              <a:rPr lang="en-US" sz="2800" dirty="0" err="1">
                <a:latin typeface="SutonnyMJ" pitchFamily="2" charset="0"/>
              </a:rPr>
              <a:t>g‡bvbxZ</a:t>
            </a:r>
            <a:r>
              <a:rPr lang="en-US" sz="2800" dirty="0">
                <a:latin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</a:rPr>
              <a:t>2Rb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wewkó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¨w³</a:t>
            </a:r>
            <a:r>
              <a:rPr lang="en-US" sz="2800" dirty="0">
                <a:latin typeface="SutonnyMJ" pitchFamily="2" charset="0"/>
              </a:rPr>
              <a:t> 			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>
                <a:latin typeface="SutonnyMJ" pitchFamily="2" charset="0"/>
              </a:rPr>
              <a:t>20. </a:t>
            </a:r>
            <a:r>
              <a:rPr lang="en-US" sz="2800" dirty="0" err="1">
                <a:latin typeface="SutonnyMJ" pitchFamily="2" charset="0"/>
              </a:rPr>
              <a:t>gnvcwiPvjK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evcvW</a:t>
            </a:r>
            <a:r>
              <a:rPr lang="en-US" sz="2800" dirty="0">
                <a:latin typeface="SutonnyMJ" pitchFamily="2" charset="0"/>
              </a:rPr>
              <a:t>©		     </a:t>
            </a:r>
            <a:r>
              <a:rPr lang="en-US" sz="2800" dirty="0" err="1">
                <a:latin typeface="SutonnyMJ" pitchFamily="2" charset="0"/>
              </a:rPr>
              <a:t>m`m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</a:rPr>
              <a:t>mwPe</a:t>
            </a:r>
            <a:endParaRPr lang="en-US" sz="2800" dirty="0" smtClean="0">
              <a:latin typeface="SutonnyMJ" pitchFamily="2" charset="0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endParaRPr lang="en-US" sz="2800" dirty="0" smtClean="0">
              <a:latin typeface="SutonnyMJ" pitchFamily="2" charset="0"/>
            </a:endParaRP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we:`ª: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…©K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g‡bvbxZ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K¨vUvMwi‡Z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g‡bvbqb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PjwZ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 (1)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Uzw½cvov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(2)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AvKivg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`,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KvUvjxcvov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endParaRPr lang="en-US" sz="2800" dirty="0">
              <a:latin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8915400" cy="5410200"/>
        </p:xfrm>
        <a:graphic>
          <a:graphicData uri="http://schemas.openxmlformats.org/presentationml/2006/ole">
            <p:oleObj spid="_x0000_s1025" name="Slide" r:id="rId3" imgW="472281" imgH="354956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311289"/>
            <a:ext cx="8382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বঙ্গবন্ধু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দারিদ্র্য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বিমোচন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পল্লী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একাডেমি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বাপার্ড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পল্লী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সমবায়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বিভাগের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অধীনস্থ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স্বায়ত্বশাসিত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প্রতিষ্ঠান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মূল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গবেষণার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মাধ্যমে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দারিদ্র্য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বিমোচন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পল্লী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একাডেমির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অনুমোদিত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জনবল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১০০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বর্তমানে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১জন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মহাপরিচালক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পরিচালক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১জন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যুগ্ম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পরিচালক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২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পরিচালকসহ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৬৬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কর্মকর্তা-কর্মচারী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কর্মরত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আছেন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এছাড়া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১ম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শ্রেনী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৮টি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পদে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নিয়োগ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প্রক্রিয়াধীন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একাডেমি’র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কার্যক্রম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বাপার্ডের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দক্ষ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অভিজ্ঞ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প্রশিক্ষকবৃন্দের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সহায়তায়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ক্ষুদ্র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প্রান্তিক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চাষী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বিত্তহীন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পুরুষ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মহিলা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বেকার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যুবক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যুব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মহিলাদের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আত্ম-কর্মসংস্থানের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সুযোগ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সৃষ্টির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লক্ষ্যে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একাডেমিতে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আয়বৃদ্ধিমূলক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সুযোগ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রয়েছে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তন্মধ্যে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কম্পিউটার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পোশাক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তৈরী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কৃষি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মৎস্য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প্রাণিসম্পদ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হাউজ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ওয়্যারিং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বিষয়ক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কারিগরি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কার্যক্রম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চলমান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এছাড়া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অভীষ্ট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জনগোষ্ঠীর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সচেতনতা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বৃদ্ধি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ক্ষুদ্র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ঋণ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ব্যবস্থাপনা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স্বাস্থ্য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পরিচর্যা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পুষ্টি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পরিবার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পরিকল্পনা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জেন্ডার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নারীর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ক্ষমতায়ন,অটিস্টিক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শিশুদের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মূল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স্রোতধারায়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আনয়নের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লক্ষ্যে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জনসচেতনামূলক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পরিবেশ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বিষয়ক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সাধারণ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বিষয়ে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চলমান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রয়েছে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এছাড়া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পল্লী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দারিদ্র্য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বিমোচনে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নিয়োজিত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সরকারি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বেসরকারি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সংস্থা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কর্মকর্তা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কর্মচারিদের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দক্ষতা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বৃদ্ধিমূলক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চলমান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রয়েছে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000" y="838200"/>
          <a:ext cx="8763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248"/>
                <a:gridCol w="4329752"/>
              </a:tblGrid>
              <a:tr h="5943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b="1" kern="1200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LightBAN"/>
                          <a:ea typeface="Nikosh"/>
                          <a:cs typeface="Nikosh"/>
                        </a:rPr>
                        <a:t>কারিগরি বিষয়</a:t>
                      </a:r>
                      <a:endParaRPr lang="en-US" sz="320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3200" b="1" kern="1200" dirty="0">
                          <a:solidFill>
                            <a:srgbClr val="0000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LightBAN"/>
                          <a:ea typeface="Nikosh"/>
                          <a:cs typeface="Nikosh"/>
                        </a:rPr>
                        <a:t>সাধারণ বিষয়</a:t>
                      </a:r>
                      <a:endParaRPr lang="en-US" sz="320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28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১. প্রাথমিক পর্যায়ে কম্পিউটার ব্যবহার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১. মানব সম্পদ উন্নয়ন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28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২. মৎস্য ও চিংড়ি চাষ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২. প্রশি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 প্রশি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ণ (টিওটি)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741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৩. হ্যাচারী ও নার্সারী ব্যবস্থাপনা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19710" marR="0" indent="-2197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৩. দলীয় গতিশীলতা, সঞ্চয় ও 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ু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দ্র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ঋণ ব্যবস্থাপনা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28126">
                <a:tc>
                  <a:txBody>
                    <a:bodyPr/>
                    <a:lstStyle/>
                    <a:p>
                      <a:pPr marL="219710" marR="0" indent="-2197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৪. পুকুর ভিত্তিক সমন্বিত খামার ব্যবস্থাপনা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৪. হিসাব র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ণ ও আর্থিক ব্যবস্থাপনা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28126">
                <a:tc>
                  <a:txBody>
                    <a:bodyPr/>
                    <a:lstStyle/>
                    <a:p>
                      <a:pPr marL="219710" marR="0" indent="-2197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৫. বসত বাড়ীতে সবজি চাষ ও উদ্যান নার্সারী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৫. অফিস ব্যবস্থাপনা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3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৬. স্বল্প মেয়াদী ফল চাষ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৬. জেন্ডার উন্নয়ন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3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৭. বীজ প্রযুক্তি ও সংর</a:t>
                      </a:r>
                      <a:r>
                        <a:rPr lang="bn-IN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ণ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৭. অংশগ্রহণমূলক গ্রামীণ সমী</a:t>
                      </a:r>
                      <a:r>
                        <a:rPr lang="bn-IN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ক্ষ</a:t>
                      </a: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া পিআরএ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3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৮. হাঁস-মুরগী পালন ও ব্যবস্থাপনা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৮. পরিবেশ উন্নয়ন ও দুর্যোগ ব্যবস্থাপনা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3895">
                <a:tc>
                  <a:txBody>
                    <a:bodyPr/>
                    <a:lstStyle/>
                    <a:p>
                      <a:pPr marL="219710" marR="0" indent="-21971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৯. গর</a:t>
                      </a:r>
                      <a:r>
                        <a:rPr lang="bn-IN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ু</a:t>
                      </a: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 মোটাতাজাকরণ এবং দুগ্ধ উৎপাদন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৯. সমবায় ব্যবস্থাপনা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83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১০. হস</a:t>
                      </a:r>
                      <a:r>
                        <a:rPr lang="bn-IN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্ত</a:t>
                      </a:r>
                      <a:r>
                        <a:rPr lang="bn-BD" sz="2400" b="0" kern="120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শিল্প ও পোশাক তৈরী</a:t>
                      </a:r>
                      <a:endParaRPr lang="en-US" sz="2400" b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b="0" kern="1200" dirty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১০. </a:t>
                      </a:r>
                      <a:r>
                        <a:rPr lang="bn-BD" sz="2400" b="0" kern="1200" dirty="0" smtClean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রিফ্রেসার্স</a:t>
                      </a:r>
                      <a:r>
                        <a:rPr lang="bn-BD" sz="24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NikoshLightBAN"/>
                          <a:ea typeface="Nikosh"/>
                          <a:cs typeface="Nikosh"/>
                        </a:rPr>
                        <a:t> কোর্স</a:t>
                      </a:r>
                      <a:endParaRPr lang="en-US" sz="2400" b="0" dirty="0">
                        <a:effectLst/>
                        <a:latin typeface="NikoshLightBAN"/>
                        <a:ea typeface="Times New Roman"/>
                        <a:cs typeface="Wingdings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22568" name="TextBox 5"/>
          <p:cNvSpPr txBox="1">
            <a:spLocks noChangeArrowheads="1"/>
          </p:cNvSpPr>
          <p:nvPr/>
        </p:nvSpPr>
        <p:spPr bwMode="auto">
          <a:xfrm>
            <a:off x="2133600" y="0"/>
            <a:ext cx="434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n-BD" sz="36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বাপার্ডের প্রশি</a:t>
            </a:r>
            <a:r>
              <a:rPr lang="bn-IN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bn-BD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ণ কার্যক্রম</a:t>
            </a:r>
            <a:endParaRPr lang="en-US" sz="36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599" y="838203"/>
          <a:ext cx="7696199" cy="4281604"/>
        </p:xfrm>
        <a:graphic>
          <a:graphicData uri="http://schemas.openxmlformats.org/drawingml/2006/table">
            <a:tbl>
              <a:tblPr/>
              <a:tblGrid>
                <a:gridCol w="2362869"/>
                <a:gridCol w="2362869"/>
                <a:gridCol w="1755272"/>
                <a:gridCol w="1215189"/>
              </a:tblGrid>
              <a:tr h="3816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n-BD" sz="1800" dirty="0">
                        <a:latin typeface="Times New Roman"/>
                        <a:ea typeface="Times New Roman"/>
                        <a:cs typeface="Nikosh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    অর্থবছর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সুফলভোগী (জন)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পুরুষ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মহিলা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মোট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২০০৯ - ২০১০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৬৯৮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৪০৬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১১০৪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২০১০ - ২০১১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১০১৮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১২১০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২২২৮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২০১১ - ২০১২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৯০২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৮১৭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১৭১৯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২০১২ - ২০১৩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৮৪৯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৭৭১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১৬২০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২০১৩ - ২০১৪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৫৩৮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১১৯০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১৭২৮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২০১৪ - ২০১৫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১৩০৯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১১২৮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২৪৩৭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২০১৫ - ২০১৬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৯৬৮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৮৮৮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১৮৫৬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২০১৬ - ২০১৭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১২২৭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১৮৪২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latin typeface="Times New Roman"/>
                          <a:ea typeface="Times New Roman"/>
                          <a:cs typeface="Nikosh"/>
                        </a:rPr>
                        <a:t>৩০৬৯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২০১৭ - ২০১৮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/>
                          <a:ea typeface="Times New Roman"/>
                          <a:cs typeface="Times New Roman"/>
                        </a:rPr>
                        <a:t>২৪৯৭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/>
                          <a:ea typeface="Times New Roman"/>
                          <a:cs typeface="Times New Roman"/>
                        </a:rPr>
                        <a:t>১৫১৯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Nikosh"/>
                          <a:ea typeface="Times New Roman"/>
                          <a:cs typeface="Times New Roman"/>
                        </a:rPr>
                        <a:t>৪০১৬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২০১৮ – ২০১৯ (ডিসে:)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/>
                          <a:ea typeface="Times New Roman"/>
                          <a:cs typeface="Times New Roman"/>
                        </a:rPr>
                        <a:t>৭৭৮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"/>
                          <a:ea typeface="Times New Roman"/>
                          <a:cs typeface="Times New Roman"/>
                        </a:rPr>
                        <a:t>৫৯৫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Nikosh"/>
                          <a:ea typeface="Times New Roman"/>
                          <a:cs typeface="Times New Roman"/>
                        </a:rPr>
                        <a:t>১৩৭৩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>
                          <a:latin typeface="Times New Roman"/>
                          <a:ea typeface="Times New Roman"/>
                          <a:cs typeface="Nikosh"/>
                        </a:rPr>
                        <a:t>সর্বমোট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Nikosh"/>
                          <a:ea typeface="Times New Roman"/>
                          <a:cs typeface="Times New Roman"/>
                        </a:rPr>
                        <a:t>১০,৭৮৪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Nikosh"/>
                          <a:ea typeface="Times New Roman"/>
                          <a:cs typeface="Times New Roman"/>
                        </a:rPr>
                        <a:t>১০,৩৬৬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Nikosh"/>
                          <a:ea typeface="Times New Roman"/>
                          <a:cs typeface="Times New Roman"/>
                        </a:rPr>
                        <a:t>২১,১৫০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3000" y="2286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বাপার্ড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পরিচালিত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প্রশিক্ষণ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Times New Roman" pitchFamily="18" charset="0"/>
                <a:cs typeface="Nikosh" pitchFamily="2" charset="0"/>
              </a:rPr>
              <a:t>অগ্রগতি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3400" y="53340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প্রায়োগিক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গবেষণা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971550" algn="l"/>
                <a:tab pos="10287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বাপার্ড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গবেষণা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কার্যক্রমের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আওতায়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কৃষি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মৎস্য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বিষয়ে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০৬</a:t>
            </a:r>
            <a:r>
              <a:rPr lang="en-US" sz="2400" dirty="0" smtClean="0">
                <a:solidFill>
                  <a:srgbClr val="000000"/>
                </a:solidFill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প্রায়োগিক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গবেষণা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পরিচালনা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DSC045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8600"/>
            <a:ext cx="4414838" cy="2971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2" descr="C:\Users\USER\Desktop\Dhap\IMG_20150912_09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219075"/>
            <a:ext cx="4495800" cy="298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64063" y="3225800"/>
            <a:ext cx="4495800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P10203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4495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964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P102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810000" cy="2857500"/>
          </a:xfrm>
          <a:prstGeom prst="rect">
            <a:avLst/>
          </a:prstGeom>
          <a:noFill/>
        </p:spPr>
      </p:pic>
      <p:pic>
        <p:nvPicPr>
          <p:cNvPr id="3" name="Picture 4" descr="295466_533378726683772_2042253445_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3733800" cy="3019985"/>
          </a:xfrm>
          <a:prstGeom prst="rect">
            <a:avLst/>
          </a:prstGeom>
          <a:noFill/>
        </p:spPr>
      </p:pic>
      <p:pic>
        <p:nvPicPr>
          <p:cNvPr id="4" name="Picture 4" descr="DSC009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2" y="3886200"/>
            <a:ext cx="39775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9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1567" y="3938847"/>
            <a:ext cx="4110567" cy="269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7288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si\Desktop\Camera Photo\DSC00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si\Desktop\Sunflower\Sunflower\DSC02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:\DCIM\100MSDCF\DSC019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72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si\Desktop\Sunflower\DSC016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3506321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Rectangle 1"/>
          <p:cNvSpPr>
            <a:spLocks noChangeArrowheads="1"/>
          </p:cNvSpPr>
          <p:nvPr/>
        </p:nvSpPr>
        <p:spPr bwMode="auto">
          <a:xfrm>
            <a:off x="457200" y="211138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32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বাংলার</a:t>
            </a:r>
            <a:r>
              <a:rPr lang="en-US" sz="32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উন্নয়নে</a:t>
            </a:r>
            <a:r>
              <a:rPr lang="en-US" sz="32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e½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বন্ধুর</a:t>
            </a:r>
            <a:r>
              <a:rPr lang="en-US" sz="32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বাণী</a:t>
            </a:r>
            <a:endParaRPr lang="en-US" sz="3200" b="1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447800"/>
            <a:ext cx="8305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‘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স্বপ্ন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ধ্যান-ধারণা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আরাধনার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ধন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সোনার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ঘুমিয়ে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চির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অবহেলিত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আনাচে-কানাচে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চির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উপেক্ষিত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কন্দরে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কন্দরে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বিস্তীর্ণ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জলাভুমির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আশে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সুবিশাল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অরণ্যের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গভীরে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ভাইয়েরা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আমার-আসুন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সমবায়ের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যাদুস্পর্শে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সুপ্ত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বাংলাকে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জাগিয়ে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তুলি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নব-সৃষ্টির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উন্মাদনায়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জীবনের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জয়গানে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মুখরিত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করি</a:t>
            </a:r>
            <a:r>
              <a:rPr lang="en-US" sz="32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’।</a:t>
            </a:r>
          </a:p>
          <a:p>
            <a:pPr algn="just"/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r"/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2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e½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বন্ধু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শেখ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মুজিবুর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রহমান</a:t>
            </a:r>
            <a:endParaRPr lang="en-US" sz="32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r"/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জাতির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পিতার</a:t>
            </a:r>
            <a:r>
              <a:rPr lang="en-US" sz="1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বাণী</a:t>
            </a:r>
            <a:endParaRPr lang="en-US" sz="16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6625" name="Picture 1" descr="C:\Users\Msi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4668"/>
            <a:ext cx="1143000" cy="1439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dac8-1.fna.fbcdn.net/v/t1.15752-9/52417031_248212402758120_9118361740029984768_n.jpg?_nc_cat=110&amp;_nc_ht=scontent.fdac8-1.fna&amp;oh=c3157412938f293821c811ae0e4682df&amp;oe=5CEF6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73" y="609600"/>
            <a:ext cx="3509127" cy="3200400"/>
          </a:xfrm>
          <a:prstGeom prst="rect">
            <a:avLst/>
          </a:prstGeom>
          <a:noFill/>
        </p:spPr>
      </p:pic>
      <p:pic>
        <p:nvPicPr>
          <p:cNvPr id="2052" name="Picture 4" descr="https://scontent.fdac8-1.fna.fbcdn.net/v/t1.15752-9/52161663_307076966662900_3895000502374498304_n.jpg?_nc_cat=107&amp;_nc_ht=scontent.fdac8-1.fna&amp;oh=a88db95337c54ee7e53f7b88a53972d3&amp;oe=5D23D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800601" y="609598"/>
            <a:ext cx="3124200" cy="3124199"/>
          </a:xfrm>
          <a:prstGeom prst="rect">
            <a:avLst/>
          </a:prstGeom>
          <a:noFill/>
        </p:spPr>
      </p:pic>
      <p:pic>
        <p:nvPicPr>
          <p:cNvPr id="2054" name="Picture 6" descr="https://scontent.fdac8-1.fna.fbcdn.net/v/t1.15752-9/52104955_814675048887491_7680891384978472960_n.jpg?_nc_cat=104&amp;_nc_ht=scontent.fdac8-1.fna&amp;oh=c7b886e952f75378d383f977726e6145&amp;oe=5CF9D7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3657600" cy="2743200"/>
          </a:xfrm>
          <a:prstGeom prst="rect">
            <a:avLst/>
          </a:prstGeom>
          <a:noFill/>
        </p:spPr>
      </p:pic>
      <p:pic>
        <p:nvPicPr>
          <p:cNvPr id="2056" name="Picture 8" descr="https://scontent.fdac8-1.fna.fbcdn.net/v/t1.15752-9/52051043_504362163425713_32390878114873344_n.jpg?_nc_cat=103&amp;_nc_ht=scontent.fdac8-1.fna&amp;oh=1cb14500cbf927ae968b05df976d7a93&amp;oe=5CDE60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86200"/>
            <a:ext cx="3124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scontent.fdac8-1.fna.fbcdn.net/v/t1.15752-9/52712849_2744550875556809_1557685360090152960_n.jpg?_nc_cat=111&amp;_nc_ht=scontent.fdac8-1.fna&amp;oh=1913e1a833bcb1cfa3a6c34586318d41&amp;oe=5D24D5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114800" cy="4495800"/>
          </a:xfrm>
          <a:prstGeom prst="rect">
            <a:avLst/>
          </a:prstGeom>
          <a:noFill/>
        </p:spPr>
      </p:pic>
      <p:pic>
        <p:nvPicPr>
          <p:cNvPr id="77828" name="Picture 4" descr="https://scontent.fdac8-1.fna.fbcdn.net/v/t1.15752-9/52540428_453669041839104_7522296440513626112_n.jpg?_nc_cat=102&amp;_nc_ht=scontent.fdac8-1.fna&amp;oh=6c1abe8f14fec7efcbd01ab273fd416b&amp;oe=5CEFF9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DSC0443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914400"/>
            <a:ext cx="4546600" cy="3657600"/>
          </a:xfrm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0" y="4876800"/>
            <a:ext cx="3200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bn-BD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মহিলাদের সেলাই ও এমব্রয়ডারি প্রশিক্ষণ </a:t>
            </a: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43600" y="4876800"/>
            <a:ext cx="19812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bn-IN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প্রশিক্ষ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ণের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সনদ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বিতরণ</a:t>
            </a:r>
            <a:r>
              <a:rPr lang="bn-BD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G:\New Photo\DSC004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304800"/>
            <a:ext cx="81534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প্রকল্প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সংক্রান্ত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তথ্য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L="347663" lvl="0" indent="-347663" algn="just" eaLnBrk="0" hangingPunct="0"/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(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১)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প্রকল্পের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নামঃ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বঙ্গবন্ধু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দারিদ্র্য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বিমোচন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প্রশিক্ষণ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কমপ্লেক্স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		       (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বর্তমানে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বাপার্ড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)-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এর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সম্প্রসারণ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সংস্কার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		       ও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আধুনিকায়ন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৩য়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সংশোধিত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প্রকল্প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</a:p>
          <a:p>
            <a:pPr lvl="0" algn="just" eaLnBrk="0" hangingPunct="0"/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(২)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প্রকল্প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বাস্তবায়নেঃ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বাপার্ড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কোটালীপাড়া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গোপালগঞ্জ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</a:p>
          <a:p>
            <a:pPr marL="347663" lvl="0" indent="-57150" algn="just" eaLnBrk="0" hangingPunct="0"/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বাস্তবায়ন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সহযোগিতায়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ক)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নির্মাণে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	: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এলজিইডি</a:t>
            </a:r>
            <a:endParaRPr lang="en-US" sz="3200" dirty="0" smtClean="0"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lvl="0" algn="just" eaLnBrk="0" hangingPunct="0"/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		           খ)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স্থাপত্য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নকশায়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	: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স্থাপত্য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অধিদপ্তর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</a:p>
          <a:p>
            <a:pPr lvl="0" algn="just" eaLnBrk="0" hangingPunct="0"/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(৩)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বিভাগ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/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মন্ত্রণালয়ঃ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পল্লী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সমবায়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বিভাগ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</a:p>
          <a:p>
            <a:pPr lvl="0" algn="just" eaLnBrk="0" hangingPunct="0"/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(৪)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বাস্তবায়নকালঃ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মার্চ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/২০১০-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জুন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/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২০২০খ্রিঃ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</a:p>
          <a:p>
            <a:pPr lvl="0" algn="just" eaLnBrk="0" hangingPunct="0"/>
            <a:endParaRPr lang="en-US" sz="100" dirty="0" smtClean="0"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algn="just" eaLnBrk="0" hangingPunct="0"/>
            <a:r>
              <a:rPr lang="en-US" sz="3200" dirty="0" smtClean="0">
                <a:latin typeface="Nikosh" pitchFamily="2" charset="0"/>
                <a:cs typeface="Nikosh" pitchFamily="2" charset="0"/>
              </a:rPr>
              <a:t>(৫)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প্রকল্প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ব্যয়ঃ</a:t>
            </a:r>
            <a:r>
              <a:rPr lang="en-US" sz="32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ea typeface="Times New Roman"/>
                <a:cs typeface="Nikosh" pitchFamily="2" charset="0"/>
              </a:rPr>
              <a:t>৩৪৪৭৩.৫৫ </a:t>
            </a:r>
            <a:r>
              <a:rPr lang="en-US" sz="3200" dirty="0" err="1" smtClean="0">
                <a:latin typeface="Nikosh" pitchFamily="2" charset="0"/>
                <a:ea typeface="Times New Roman"/>
                <a:cs typeface="Nikosh" pitchFamily="2" charset="0"/>
              </a:rPr>
              <a:t>লক্ষ</a:t>
            </a:r>
            <a:r>
              <a:rPr lang="en-US" sz="3200" dirty="0" smtClean="0">
                <a:latin typeface="Nikosh" pitchFamily="2" charset="0"/>
                <a:ea typeface="Times New Roman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ea typeface="Times New Roman"/>
                <a:cs typeface="Nikosh" pitchFamily="2" charset="0"/>
              </a:rPr>
              <a:t>টাকা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362200" y="7620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অনুমোদন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পর্যায়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1" y="1479367"/>
          <a:ext cx="7924799" cy="4997633"/>
        </p:xfrm>
        <a:graphic>
          <a:graphicData uri="http://schemas.openxmlformats.org/drawingml/2006/table">
            <a:tbl>
              <a:tblPr/>
              <a:tblGrid>
                <a:gridCol w="838199"/>
                <a:gridCol w="1295400"/>
                <a:gridCol w="1295400"/>
                <a:gridCol w="1403195"/>
                <a:gridCol w="1642947"/>
                <a:gridCol w="1449658"/>
              </a:tblGrid>
              <a:tr h="742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ক্রঃ</a:t>
                      </a:r>
                      <a:r>
                        <a:rPr lang="en-US" sz="24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নং</a:t>
                      </a:r>
                      <a:endParaRPr lang="en-US" sz="24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ডিপিপি</a:t>
                      </a:r>
                      <a:endParaRPr lang="en-US" sz="24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মেয়াদ</a:t>
                      </a:r>
                      <a:endParaRPr lang="en-US" sz="24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প্রাক্কলিত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ব্যয়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(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লক্ষ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টাকা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একনেক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কর্তৃক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অনুমোদন</a:t>
                      </a:r>
                      <a:endParaRPr lang="en-US" sz="24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জিও</a:t>
                      </a:r>
                      <a:r>
                        <a:rPr lang="en-US" sz="24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জারী</a:t>
                      </a:r>
                      <a:endParaRPr lang="en-US" sz="24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(১)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মূল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ডিপিপি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মার্চ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২০১০-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জুন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৩০৩১.২৩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৩০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মার্চ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২৫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এপ্রিল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(২)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১ম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সংশোধন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মার্চ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২০১০-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জুন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২২৭৪৮.৬৬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০২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এপ্রিল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০৬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মে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/>
                        <a:t>(৩)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২য়</a:t>
                      </a: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সংশোধন</a:t>
                      </a:r>
                      <a:endParaRPr lang="en-US" sz="2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মার্চ</a:t>
                      </a: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 ২০১০- </a:t>
                      </a: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জুন</a:t>
                      </a: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 ২০১৮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৩২৬৮৪.৭১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১২ </a:t>
                      </a: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মে</a:t>
                      </a: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 ২০১৫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৭ </a:t>
                      </a:r>
                      <a:r>
                        <a:rPr lang="en-US" sz="2000" dirty="0" err="1">
                          <a:latin typeface="Nikosh" pitchFamily="2" charset="0"/>
                          <a:cs typeface="Nikosh" pitchFamily="2" charset="0"/>
                        </a:rPr>
                        <a:t>জুলাই</a:t>
                      </a:r>
                      <a:r>
                        <a:rPr lang="en-US" sz="2000" dirty="0">
                          <a:latin typeface="Nikosh" pitchFamily="2" charset="0"/>
                          <a:cs typeface="Nikosh" pitchFamily="2" charset="0"/>
                        </a:rPr>
                        <a:t> ২০১৫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(৪)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</a:t>
                      </a:r>
                      <a:r>
                        <a:rPr lang="en-US" sz="20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য়</a:t>
                      </a: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সংশোধন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মার্চ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২০১০- </a:t>
                      </a:r>
                      <a:r>
                        <a:rPr lang="en-US" sz="2000" dirty="0" err="1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জুন</a:t>
                      </a:r>
                      <a:r>
                        <a:rPr lang="en-US" sz="2000" dirty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২০২০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৩৪৪৭৩.৫৫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১১ </a:t>
                      </a:r>
                      <a:r>
                        <a:rPr lang="en-US" sz="20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অক্টোবর</a:t>
                      </a:r>
                      <a:r>
                        <a:rPr lang="en-US" sz="20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২০১৮</a:t>
                      </a: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03650" algn="l"/>
                        </a:tabLst>
                        <a:defRPr/>
                      </a:pP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২০ </a:t>
                      </a:r>
                      <a:r>
                        <a:rPr lang="en-US" sz="20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নভেম্বর</a:t>
                      </a:r>
                      <a:r>
                        <a:rPr lang="en-US" sz="20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২০১৮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0" algn="l"/>
                        </a:tabLst>
                      </a:pPr>
                      <a:endParaRPr lang="en-US" sz="20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791445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4400" b="1" u="sng" dirty="0" smtClean="0">
                <a:latin typeface="Nikosh" pitchFamily="2" charset="0"/>
                <a:cs typeface="Nikosh" pitchFamily="2" charset="0"/>
              </a:rPr>
              <a:t>প্রকল্পের উদ্দেশ্য</a:t>
            </a:r>
            <a:endParaRPr lang="en-US" sz="4400" b="1" u="sng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2800" b="1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800" dirty="0" smtClean="0">
                <a:sym typeface="Symbol"/>
              </a:rPr>
              <a:t>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বঙ্গবন্ধু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বিমোচন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একাডেমি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বাপার্ড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)-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পর্যায়ের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বিমোচনের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উৎকর্ষ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কেন্দ্রে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রুপান্তরের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লক্ষ্যে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করাই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প্রকল্পের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822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এছাড়াও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প্রকল্পের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সুনির্দিষ্ট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উদ্দেশ্যাবলী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algn="just"/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3200" dirty="0" smtClean="0">
                <a:latin typeface="Nikosh" pitchFamily="2" charset="0"/>
                <a:cs typeface="Nikosh" pitchFamily="2" charset="0"/>
              </a:rPr>
              <a:t>(১)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পল্লী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বিমোচনে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নিয়োজিত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বেসরকারী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সেক্টরের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সম্পদের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সক্ষমতা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বৃদ্ধি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/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(২)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দারিদ্র্য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বিমোচনে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লক্ষ্যমাত্রা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অর্জনে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(৩)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প্রায়োগিক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প্রশিক্ষনের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দেশের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অঞ্চলের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দক্ষিণাঞ্চলের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আঞ্চলিক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আর্থ-সামাজিক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বৈষম্য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নিরসন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77737"/>
            <a:ext cx="8229600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প্রকল্পের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কার্যাবলী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b="1" dirty="0" smtClean="0">
                <a:latin typeface="Nikosh" pitchFamily="2" charset="0"/>
                <a:cs typeface="Nikosh" pitchFamily="2" charset="0"/>
              </a:rPr>
              <a:t> 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just">
              <a:lnSpc>
                <a:spcPct val="120000"/>
              </a:lnSpc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(১) ১০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তলা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(২,৪০,০০০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বর্গফুট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ভবন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নির্মাণ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C:\Users\Azim\Desktop\Photo Bank\49343045_337698453719955_676910592723779584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b="1" dirty="0" smtClean="0">
                <a:latin typeface="TangonMotaMJ" pitchFamily="2" charset="0"/>
                <a:ea typeface="Tahoma" pitchFamily="34" charset="0"/>
                <a:cs typeface="TangonMotaMJ" pitchFamily="2" charset="0"/>
              </a:rPr>
              <a:t/>
            </a:r>
            <a:br>
              <a:rPr lang="en-US" b="1" dirty="0" smtClean="0">
                <a:latin typeface="TangonMotaMJ" pitchFamily="2" charset="0"/>
                <a:ea typeface="Tahoma" pitchFamily="34" charset="0"/>
                <a:cs typeface="TangonMotaMJ" pitchFamily="2" charset="0"/>
              </a:rPr>
            </a:br>
            <a:r>
              <a:rPr lang="en-US" b="1" dirty="0" err="1" smtClean="0">
                <a:solidFill>
                  <a:srgbClr val="025198"/>
                </a:solidFill>
                <a:latin typeface="TangonMotaMJ" pitchFamily="2" charset="0"/>
                <a:ea typeface="Tahoma" pitchFamily="34" charset="0"/>
                <a:cs typeface="TangonMotaMJ" pitchFamily="2" charset="0"/>
              </a:rPr>
              <a:t>GKv‡WwgK</a:t>
            </a:r>
            <a:r>
              <a:rPr lang="en-US" b="1" dirty="0" smtClean="0">
                <a:solidFill>
                  <a:srgbClr val="025198"/>
                </a:solidFill>
                <a:latin typeface="TangonMotaMJ" pitchFamily="2" charset="0"/>
                <a:ea typeface="Tahoma" pitchFamily="34" charset="0"/>
                <a:cs typeface="TangonMota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TangonMotaMJ" pitchFamily="2" charset="0"/>
                <a:ea typeface="Tahoma" pitchFamily="34" charset="0"/>
                <a:cs typeface="TangonMotaMJ" pitchFamily="2" charset="0"/>
              </a:rPr>
              <a:t>fe‡bi</a:t>
            </a:r>
            <a:r>
              <a:rPr lang="en-US" b="1" dirty="0" smtClean="0">
                <a:solidFill>
                  <a:srgbClr val="025198"/>
                </a:solidFill>
                <a:latin typeface="TangonMotaMJ" pitchFamily="2" charset="0"/>
                <a:ea typeface="Tahoma" pitchFamily="34" charset="0"/>
                <a:cs typeface="TangonMota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myweavw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`	</a:t>
            </a:r>
            <a:r>
              <a:rPr lang="en-US" b="1" dirty="0" smtClean="0">
                <a:latin typeface="SutonnyMJ" pitchFamily="2" charset="0"/>
                <a:ea typeface="Tahoma" pitchFamily="34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ea typeface="Tahoma" pitchFamily="34" charset="0"/>
                <a:cs typeface="SutonnyMJ" pitchFamily="2" charset="0"/>
              </a:rPr>
            </a:b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eR‡g›U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	: 76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cvwK©s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wbPZjvq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	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cÖwZeÜx‡`i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†K›`ª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myweav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	: 270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Avmb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AwW‡Uvwiqvg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ivbœvNi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		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K¨v‡d‡Uwiqv,iÿbv‡eÿY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cyiæl‡`i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Ni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	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j¨ve‡iUix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jvB‡eªwi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kxZZvc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m‡¤§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Awdm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	: m‡¤§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gnv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Awdm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lô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	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myweavw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Ni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hyMœ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cwiPvjK‡`i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			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Awdm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mßg,Aóg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beg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cÖwkÿY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myweavw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`kg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    	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cixÿvMvi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l"/>
            <a:endParaRPr lang="en-US" sz="1800" dirty="0">
              <a:latin typeface="TangonMotaMJ" pitchFamily="2" charset="0"/>
              <a:ea typeface="Tahoma" pitchFamily="34" charset="0"/>
              <a:cs typeface="TangonMota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(২) ১০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(২,৩২,৬৬০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বর্গফুট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হোস্টেল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ভবন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Content Placeholder 10" descr="C:\Users\Azim\Desktop\Photo Bank\49829572_359272434864141_3087854922004168704_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7010400" cy="51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Azim\Desktop\Bapard 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76200" y="85725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বাপার্ড এ অবস্থিত জাতির পিতা বঙ্গবন্ধু শেখ মুজিবুর রহমান এর ম্যুরাল</a:t>
            </a:r>
            <a:endParaRPr 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nv‡ój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fe‡bi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myweavw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`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eR‡g›U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	: 45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cvwK©s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wbPZjvq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	: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Af¨_©bv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I‡qwUs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IqvK©kc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mycvi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†÷vi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wKcv†ii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			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Awdm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14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cÖwZeÜx‡`i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	: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K¨vw›Ub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wf.AvB.wc‡`i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Z…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	: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Ni,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†K›`ª,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Kw›Ub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cyiæl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QvÎ‡`i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: 50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cyiæ‡li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cÂg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lô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	: 108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cyiæ‡li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mßg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beg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: 82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Aóg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	: †W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‡K›`ª,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bvgv‡Ri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Ni,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†K›`ª, 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			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K¨vw›Ub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gwnjv‡`i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beg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	: 26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gwnjv†`i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`kg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Zjvq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	: 16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wf.AvB.wc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¨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‡÷j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(৩) ৬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তলা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(৪২৮৯৯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বর্গফুট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অফিসার্স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কোয়ার্টার্স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নির্মাণ</a:t>
            </a:r>
            <a:endParaRPr lang="en-US" sz="32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C:\Users\Msi\Desktop\Eleavation\OFFICER'S QUARTER_Final      view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স্থাপত্য অধিদপ্তর কতৃক ডিজাইনকৃত  বাপার্ড-এ নির্মাণাধীন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৬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তলা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অফিসার্স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কোয়ার্টার্সের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ত্রিমাত্রিক চিত্র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81600" y="5562600"/>
            <a:ext cx="3657600" cy="4946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৬</a:t>
            </a:r>
            <a:r>
              <a:rPr kumimoji="0" lang="bn-B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তলা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অফিসার্স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কোয়ার্টার্সের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kumimoji="0" lang="bn-B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চলমান নির্মাণ কাজ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Arial" pitchFamily="34" charset="0"/>
              <a:cs typeface="Nikosh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si\Desktop\52093990_640459976405214_26081560033084047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Awdmvm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KvqvU©vm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myweavw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dø¨v‡Ui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Gwiqv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1794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eM©dzU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d¬v‡i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4wU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d¬¨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vU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me©‡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22wU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dø¨vU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1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wjdU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2wU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wjd‡Ui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)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wbPZjvq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	      t 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‡÷kb K¶,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Rbv‡iUi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K¶,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K¶</a:t>
            </a:r>
          </a:p>
          <a:p>
            <a:pPr lvl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KwgDwbwU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wgwUs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K¶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d¬¨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QqZjv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t 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20wU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d¨¬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d¬v‡i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4wU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d¬¨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d¬¨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v‡U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1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gv÷vi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         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†M÷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wPj‡Wªb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eW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d¨vwgwj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wjwfs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			 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WªBs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WvBwbs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wK‡Pb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				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4wU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ev_iæg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3wU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eviv›`v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buFont typeface="Wingdings" pitchFamily="2" charset="2"/>
              <a:buChar char="Ø"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(৪) ৬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তলা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(১২১৭৪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বর্গফুট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স্টাফ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কোয়ার্টার্স</a:t>
            </a:r>
            <a:r>
              <a:rPr lang="en-US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নির্মাণ</a:t>
            </a:r>
            <a:endParaRPr lang="en-US" sz="3600" b="1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C:\Users\Msi\Desktop\STAFF QUARTER_final view_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486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স্থাপত্য অধিদপ্তর কতৃক ডিজাইনকৃত  বাপার্ড-এ নির্মাণাধীন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৬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তলা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স্টাফ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কোয়ার্টার্সের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ত্রিমাত্রিক চিত্র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53000" y="5486400"/>
            <a:ext cx="3644788" cy="7232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bn-B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৬ </a:t>
            </a:r>
            <a:r>
              <a:rPr kumimoji="0" lang="bn-B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তলা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স্টাফ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কোয়ার্টার্সের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kumimoji="0" lang="bn-BD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Arial" pitchFamily="34" charset="0"/>
                <a:cs typeface="Nikosh" pitchFamily="2" charset="0"/>
              </a:rPr>
              <a:t>চলমান নির্মাণ কাজ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Arial" pitchFamily="34" charset="0"/>
              <a:cs typeface="Nikosh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vd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KvqvUv©vm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myweavw</a:t>
            </a:r>
            <a:r>
              <a:rPr lang="en-US" b="1" dirty="0" smtClean="0">
                <a:solidFill>
                  <a:srgbClr val="025198"/>
                </a:solidFill>
                <a:latin typeface="SutonnyMJ" pitchFamily="2" charset="0"/>
                <a:ea typeface="Tahoma" pitchFamily="34" charset="0"/>
                <a:cs typeface="SutonnyMJ" pitchFamily="2" charset="0"/>
              </a:rPr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d¬v‡i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2wU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d¬¨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vU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11wU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dø¨vU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dø¨v‡Ui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Gwiqv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	t	 1015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eM©dzU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d¬v‡i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		t 	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2wU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K¶</a:t>
            </a:r>
          </a:p>
          <a:p>
            <a:pPr lvl="8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2wU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ev_iæg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8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3wU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eviv›`v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4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WªBs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K¶</a:t>
            </a:r>
          </a:p>
          <a:p>
            <a:pPr lvl="4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WvBwbs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K¶</a:t>
            </a:r>
          </a:p>
          <a:p>
            <a:pPr lvl="4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1wU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wK‡Pb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4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		                       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(৫)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প্রকল্পের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আওতায়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৩০.০০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অধিগ্রহণ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315200" cy="495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90601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(৬)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শেড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পোল্ট্রি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শেড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মৎস্য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হ্যাচারী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(৭)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সীমানা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প্রাচীর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(৮)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অভ্যন্তরীণ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রাস্তা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(৯)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ভরাট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(১০)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বিদ্যামান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ভবনসমূহের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সংস্কার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(১১)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ভবনের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করিডোর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নির্মাণ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এবং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(১২)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ব্যাডমিন্টন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কোর্ট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016" y="0"/>
            <a:ext cx="5716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(১৩)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প্রকল্পের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অর্থায়নে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বাপার্ডে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প্রশিক্ষণ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বাস্তবায়ন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487702"/>
              </p:ext>
            </p:extLst>
          </p:nvPr>
        </p:nvGraphicFramePr>
        <p:xfrm>
          <a:off x="601639" y="990600"/>
          <a:ext cx="8389961" cy="5585680"/>
        </p:xfrm>
        <a:graphic>
          <a:graphicData uri="http://schemas.openxmlformats.org/drawingml/2006/table">
            <a:tbl>
              <a:tblPr/>
              <a:tblGrid>
                <a:gridCol w="2737218"/>
                <a:gridCol w="1982267"/>
                <a:gridCol w="2046210"/>
                <a:gridCol w="1624266"/>
              </a:tblGrid>
              <a:tr h="2845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A_© 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eQi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cÖwkÿY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cyiæl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(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Rb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)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gwnjv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(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Rb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)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‡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gvU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(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Rb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)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2009-2010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72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126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198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2010-1011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487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435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922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2011-2012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384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248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632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2012-1013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211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24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235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2013-2014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230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429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659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2014-2015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385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236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621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2015-2016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290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281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571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2016-2017</a:t>
                      </a:r>
                      <a:endParaRPr lang="en-US" sz="2000" b="1" dirty="0"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5</a:t>
                      </a: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৮২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৯৭৮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১৫৬০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২০১৭-২০১৮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৩০৬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১৫৭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৪৬৩</a:t>
                      </a:r>
                      <a:endParaRPr lang="en-US" sz="20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               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me©‡</a:t>
                      </a:r>
                      <a:r>
                        <a:rPr lang="en-US" sz="2000" b="1" dirty="0" err="1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gvU</a:t>
                      </a:r>
                      <a:r>
                        <a:rPr lang="en-US" sz="2000" b="1" dirty="0">
                          <a:latin typeface="SutonnyMJ" pitchFamily="2" charset="0"/>
                          <a:ea typeface="Times New Roman"/>
                          <a:cs typeface="SutonnyMJ" pitchFamily="2" charset="0"/>
                        </a:rPr>
                        <a:t>    =</a:t>
                      </a: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২৯৪৭</a:t>
                      </a:r>
                      <a:endParaRPr lang="en-US" sz="24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২৯১৪</a:t>
                      </a:r>
                      <a:endParaRPr lang="en-US" sz="24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৫৮৬১</a:t>
                      </a:r>
                      <a:endParaRPr lang="en-US" sz="2400" b="1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51515" marR="51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609600"/>
            <a:ext cx="81534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(খ) </a:t>
            </a:r>
            <a:r>
              <a:rPr kumimoji="0" lang="bn-BD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প্রকল্পের বাস্তবায়ন অগ্রগতি</a:t>
            </a:r>
            <a:r>
              <a:rPr kumimoji="0" lang="bn-BD" sz="3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(</a:t>
            </a:r>
            <a:r>
              <a:rPr kumimoji="0" lang="bn-BD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আর্থিক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-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জানুয়ারি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/২০১৯ </a:t>
            </a: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পর্যন্ত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 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২০১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৮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-১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৯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অর্থ বছরে মোট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৬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০০০.০০ লক্ষ টাকা বরাদ্দের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বিপরীতে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২৩৯৬.৪০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লক্ষ টাকা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ব্যয়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করা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হয়েছে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যা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বরাদ্দের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৩৯.৯৪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%।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প্রকল্প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শুরু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হতে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জানুয়ারি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/২০১৯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পর্যন্ত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প্রকল্পের পুঞ্জিভূত ব্যয়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হয়েছে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২৩৬৪৬.৮৫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লক্ষ টাকা যা মোট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বরাদ্দের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৬৮.৫৯%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3048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bn-BD" sz="3200" b="1" u="sng" dirty="0" smtClean="0">
                <a:latin typeface="Nikosh" pitchFamily="2" charset="0"/>
                <a:cs typeface="Nikosh" pitchFamily="2" charset="0"/>
              </a:rPr>
              <a:t>প্রকল্পের বাস্তবায়ন অগ্রগতি</a:t>
            </a:r>
            <a:r>
              <a:rPr lang="bn-BD" sz="32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ভৌত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 -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জানুয়ারি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/২০১৯ </a:t>
            </a:r>
            <a:r>
              <a:rPr lang="en-US" sz="3200" b="1" u="sng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3200" b="1" u="sng" dirty="0" smtClean="0">
                <a:latin typeface="Nikosh" pitchFamily="2" charset="0"/>
                <a:cs typeface="Nikosh" pitchFamily="2" charset="0"/>
              </a:rPr>
              <a:t>)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১০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তলা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বিশিষ্ট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একাডেমিক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ভবনের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৯৯%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সম্পন্ন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১০তলা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বিশিষ্ট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হোস্টেল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ভবনের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৯০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%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সম্পন্ন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 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০৬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তলা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বিশিষ্ট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অফিসার্স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কোয়ার্টার্সের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৫০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%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সম্পন্ন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০৬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তলা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বিশিষ্ট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ষ্টাফ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কোয়ার্টার্সের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৪৫%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সম্পন্ন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।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৩০.২৫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একর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জমির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মধ্যে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২৭.১৪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একর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জমি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অধিগ্রহণ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সম্পন্ন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অবশিষ্ট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৩.১১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একর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জমির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অর্থ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জেলা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প্রশাসককে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যা</a:t>
            </a:r>
            <a:endParaRPr lang="en-US" sz="2400" dirty="0" smtClean="0">
              <a:latin typeface="Nikosh" pitchFamily="2" charset="0"/>
              <a:ea typeface="Nikosh" pitchFamily="2" charset="0"/>
              <a:cs typeface="Nikosh" pitchFamily="2" charset="0"/>
            </a:endParaRPr>
          </a:p>
          <a:p>
            <a:pPr lvl="0" algn="just"/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    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প্রক্রিয়াধীন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২৭.১৪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একর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ভূমি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উন্নয়ন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/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মাটি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ভরাট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ea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।</a:t>
            </a:r>
            <a:r>
              <a:rPr lang="en-US" sz="2800" dirty="0" smtClean="0">
                <a:latin typeface="Nikosh" pitchFamily="2" charset="0"/>
                <a:ea typeface="Nikosh" pitchFamily="2" charset="0"/>
                <a:cs typeface="Nikosh" pitchFamily="2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87362"/>
          </a:xfrm>
        </p:spPr>
        <p:txBody>
          <a:bodyPr/>
          <a:lstStyle/>
          <a:p>
            <a:r>
              <a:rPr lang="bn-BD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বঙ্গবন্ধু দারিদ্র্য বিমোচন ও পল্লী উন্নয়ন একাডেমি (বাপার্ড)</a:t>
            </a:r>
            <a:r>
              <a:rPr lang="bn-IN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-এর </a:t>
            </a:r>
            <a:r>
              <a:rPr lang="bn-BD" sz="28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পটভূমি</a:t>
            </a:r>
            <a:r>
              <a:rPr lang="en-US" sz="2800" b="1" dirty="0" smtClean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 দেশের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দক্ষিণ-পশ্চিমাঞ্চলের মানুষের দারিদ্র্য বিমোচন ও জীবনমান উন্নয়নের লক্ষ্যে পল্লী উন্নয়ন ও সমবায় বিভাগের অধীনে ১৯৯৭ সালে মাননীয় প্রধানমন্ত্রীর প্রতিশ্রুত প্রকল্প হিসেবে গোপালগঞ্জ জেলার কোটালীপাড়া উপজেলায় বঙ্গবন্ধু দারিদ্র্য বিমোচন প্রশিক্ষণ কমপ্লেক্স যাত্রা শুরু করে। </a:t>
            </a:r>
            <a:endParaRPr lang="bn-BD" sz="2200" dirty="0" smtClean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 দারিদ্র্যমুক্ত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সোনার বাংলা গঠনে জাতির পিতা বঙ্গবন্ধুর অবদানের স্মরণে প্রতিষ্ঠানটির নামকরণ করা হয় ‘‘বঙ্গবন্ধু দারিদ্র্য বিমোচন প্রশিক্ষণ কমপ্লেক্স’’। মাননীয় প্রধানমন্ত্রী ১৩ জুলাই ২০০১ তারিখে কমপ্লেক্সের শুভ উদ্বোধন করেন। </a:t>
            </a:r>
            <a:endParaRPr lang="bn-BD" sz="2200" dirty="0" smtClean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 প্রশিক্ষণ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ও গবেষণার মাধ্যমে জাতীয় ও আন্তর্জাতিক পরিসরে পল্লী উন্নয়ন ও দারিদ্র্য বিমোচনে কার্যকর ভূমিকা রাখার স্বার্থে কমপ্লেক্সটিকে পল্লী উন্নয়ন একাডেমিতে উন্নীত করা হয় এবং এটির নামকরণ করা হয় ‘বঙ্গবন্ধু দারিদ্র্য বিমোচন ও পল্লী উন্নয়ন একাডেমি (বাপার্ড) 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(</a:t>
            </a:r>
            <a:r>
              <a:rPr lang="en-US" sz="1600" dirty="0" err="1">
                <a:latin typeface="Nikosh" pitchFamily="2" charset="0"/>
                <a:cs typeface="Nikosh" pitchFamily="2" charset="0"/>
              </a:rPr>
              <a:t>Bangabandhu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 Academy for Poverty Alleviation and Rural Development</a:t>
            </a:r>
            <a:r>
              <a:rPr lang="bn-BD" sz="16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BAPARD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hi-IN" sz="2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IN" sz="2200" dirty="0">
                <a:latin typeface="Nikosh" pitchFamily="2" charset="0"/>
                <a:cs typeface="Nikosh" pitchFamily="2" charset="0"/>
              </a:rPr>
              <a:t>১৬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নভেম্বর, ২০১১ তারিখে মাননীয় প্রধানমন্ত্রী বঙ্গবন্ধু দারিদ্র্য বিমোচন ও পল্লী উন্নয়ন একাডেমি(বাপার্ড) এর ভিত্তি প্রস্তর স্থাপন করেন। </a:t>
            </a:r>
            <a:endParaRPr lang="bn-BD" sz="2200" dirty="0" smtClean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 ২০১২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সালের ৮ মার্চ তারিখে বঙ্গবন্ধু দারিদ্র্য বিমোচন ও পল্লী উন্নয়ন একাডেমি আইন, ২০১২ প্রণীত হয়। </a:t>
            </a:r>
            <a:endParaRPr lang="bn-BD" sz="2200" dirty="0" smtClean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2200" dirty="0" smtClean="0">
                <a:latin typeface="Nikosh" pitchFamily="2" charset="0"/>
                <a:cs typeface="Nikosh" pitchFamily="2" charset="0"/>
              </a:rPr>
              <a:t> বাপার্ড </a:t>
            </a:r>
            <a:r>
              <a:rPr lang="bn-BD" sz="2200" dirty="0">
                <a:latin typeface="Nikosh" pitchFamily="2" charset="0"/>
                <a:cs typeface="Nikosh" pitchFamily="2" charset="0"/>
              </a:rPr>
              <a:t>প্রতিষ্ঠা দারিদ্র্য বিমোচন ও পল্লী উন্নয়নের ক্ষেত্রে বর্তমান সরকারের একটি উল্লেখযোগ্য সাফল্য।</a:t>
            </a:r>
            <a:endParaRPr lang="en-US" sz="2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0600" y="152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(ঘ)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এলজিইডি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কর্তৃক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বাস্তবায়নাধীন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নির্মাণ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কাজের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Nikosh" pitchFamily="2" charset="0"/>
                <a:ea typeface="Nikosh" pitchFamily="2" charset="0"/>
                <a:cs typeface="Nikosh" pitchFamily="2" charset="0"/>
              </a:rPr>
              <a:t>অগ্রগতিঃ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799" y="673608"/>
          <a:ext cx="8000997" cy="4913376"/>
        </p:xfrm>
        <a:graphic>
          <a:graphicData uri="http://schemas.openxmlformats.org/drawingml/2006/table">
            <a:tbl>
              <a:tblPr/>
              <a:tblGrid>
                <a:gridCol w="403412"/>
                <a:gridCol w="1349189"/>
                <a:gridCol w="1676400"/>
                <a:gridCol w="1075764"/>
                <a:gridCol w="874058"/>
                <a:gridCol w="869578"/>
                <a:gridCol w="878538"/>
                <a:gridCol w="874058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ক্রঃ</a:t>
                      </a: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নং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কাজের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নাম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ঠিকাদার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প্রতিষ্ঠানের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নাম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চুক্তি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মূল্য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b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</a:b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(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কোটি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টাকায়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কাজ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শুরুর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তারিখ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সমাপ্তির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তারিখ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বাস্তব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অগ্রগতি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আর্থিক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অগ্রগতি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</a:t>
                      </a:r>
                      <a:endParaRPr lang="en-US" sz="16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একাডেমিক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ভবন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মীর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আকতার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হোসেন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৯৯.০২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২৪/১২/১৪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৩১/০৩/১৯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১০০%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৯৪.৮৬%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২</a:t>
                      </a:r>
                      <a:endParaRPr lang="en-US" sz="16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হোস্টেল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ভবন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নাভানা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৯৫.৮৫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১৩/০৫/১৫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৩১/০৩/১৯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৯০%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৭১.১১%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৩</a:t>
                      </a:r>
                      <a:endParaRPr lang="en-US" sz="16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অফিসার্স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কোয়ার্টার্স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ঢালি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১১.৮৮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১১/১২/১৬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২৬/০৬/১৯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৫৮%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৪১.৪১%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৪</a:t>
                      </a:r>
                      <a:endParaRPr lang="en-US" sz="160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স্টাফ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কোয়ার্টার্স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ঢালি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৩.৮০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১১/১২/১৬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২৬/০৬/১৯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৫২%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৩৭.৩৬%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৫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মাটি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ভরাট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শেখ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জিয়াউল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বশির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১.৮২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১০/০৪/১৮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৩১/০৩/১৯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৮৫%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৬০%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৬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" pitchFamily="2" charset="0"/>
                          <a:cs typeface="Nikosh" pitchFamily="2" charset="0"/>
                        </a:rPr>
                        <a:t>কৃষি</a:t>
                      </a:r>
                      <a:r>
                        <a:rPr lang="en-US" sz="1600" dirty="0" smtClean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" pitchFamily="2" charset="0"/>
                          <a:cs typeface="Nikosh" pitchFamily="2" charset="0"/>
                        </a:rPr>
                        <a:t>মৎস্য</a:t>
                      </a:r>
                      <a:r>
                        <a:rPr lang="en-US" sz="1600" dirty="0" smtClean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1600" dirty="0" err="1" smtClean="0">
                          <a:latin typeface="Nikosh" pitchFamily="2" charset="0"/>
                          <a:cs typeface="Nikosh" pitchFamily="2" charset="0"/>
                        </a:rPr>
                        <a:t>হ্যাচারী</a:t>
                      </a:r>
                      <a:r>
                        <a:rPr lang="en-US" sz="16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cs typeface="Nikosh" pitchFamily="2" charset="0"/>
                        </a:rPr>
                        <a:t>সেড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ওয়াহিদ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4.05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03/12/17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27/07/18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10%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৭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" pitchFamily="2" charset="0"/>
                          <a:cs typeface="Nikosh" pitchFamily="2" charset="0"/>
                        </a:rPr>
                        <a:t>বাউন্ডিারী</a:t>
                      </a:r>
                      <a:r>
                        <a:rPr lang="en-US" sz="1600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cs typeface="Nikosh" pitchFamily="2" charset="0"/>
                        </a:rPr>
                        <a:t>ওয়াল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ওয়াহিদ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" pitchFamily="2" charset="0"/>
                          <a:cs typeface="Nikosh" pitchFamily="2" charset="0"/>
                        </a:rPr>
                        <a:t>৬.০৯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03/12/17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27/07/18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৩৫%</a:t>
                      </a:r>
                      <a:endParaRPr lang="en-US" sz="1600" dirty="0"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পোল্ট্রী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সেড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মেসার্স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মিজান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ট্রেডার্স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0.30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24/12/17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SutonnyMJ"/>
                          <a:ea typeface="Calibri"/>
                          <a:cs typeface="Times New Roman"/>
                        </a:rPr>
                        <a:t>31/03/19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95%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SutonnyMJ"/>
                          <a:ea typeface="Calibri"/>
                          <a:cs typeface="Times New Roman"/>
                        </a:rPr>
                        <a:t>63.33%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ইন্টারনার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রোড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ওয়াহিদ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কনস্ট্রাকশন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Calibri"/>
                          <a:cs typeface="Nikosh" pitchFamily="2" charset="0"/>
                        </a:rPr>
                        <a:t>লিঃ</a:t>
                      </a:r>
                      <a:endParaRPr lang="en-US" sz="1600" dirty="0">
                        <a:latin typeface="Nikosh" pitchFamily="2" charset="0"/>
                        <a:ea typeface="Calibri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" pitchFamily="2" charset="0"/>
                          <a:cs typeface="Nikosh" pitchFamily="2" charset="0"/>
                        </a:rPr>
                        <a:t>৫.৭৩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০৩/১২/১২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২৭/০৯/১৮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৫%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১০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প্রোডাকশন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টিউব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ওয়েল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মেসার্স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মনির</a:t>
                      </a: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ট্রেডার্স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০.৬৫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১০/১২/১৭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০৯/০৪/১৮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৬০%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Nikosh"/>
                          <a:cs typeface="Nikosh" pitchFamily="2" charset="0"/>
                        </a:rPr>
                        <a:t>২০%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১১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সাবস্টেশন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সৈয়দ</a:t>
                      </a: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ইলেক্ট্রিক্যাল</a:t>
                      </a:r>
                      <a:r>
                        <a:rPr lang="en-US" sz="1600" baseline="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কোঃ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২.১৯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২৬/০১/১৭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৩০/০৬/১৮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৭০%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Nikosh" pitchFamily="2" charset="0"/>
                          <a:ea typeface="Times New Roman"/>
                          <a:cs typeface="Nikosh" pitchFamily="2" charset="0"/>
                        </a:rPr>
                        <a:t>৫৫%</a:t>
                      </a:r>
                      <a:endParaRPr lang="en-US" sz="1600" dirty="0"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SC09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124200" y="457200"/>
            <a:ext cx="2962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96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700" smtClean="0"/>
              <a:t/>
            </a:r>
            <a:br>
              <a:rPr lang="en-US" sz="11700" smtClean="0"/>
            </a:br>
            <a:endParaRPr lang="en-US" sz="6000" smtClean="0">
              <a:solidFill>
                <a:srgbClr val="00B0F0"/>
              </a:solidFill>
            </a:endParaRPr>
          </a:p>
        </p:txBody>
      </p:sp>
      <p:pic>
        <p:nvPicPr>
          <p:cNvPr id="10243" name="Picture 6" descr="DSC0787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52400" y="76200"/>
            <a:ext cx="891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মাননীয় প্রধানমন্ত্রী ১৩ জুলাই, ২০০১ সনে বঙ্গবন্ধু দারিদ্র্য বিমোচন প্রশি</a:t>
            </a:r>
            <a:r>
              <a:rPr lang="bn-IN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ণ কম</a:t>
            </a:r>
            <a:r>
              <a:rPr lang="bn-IN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প্লে</a:t>
            </a:r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ক্স উদ্বোধন  করেন।</a:t>
            </a:r>
            <a:endParaRPr lang="en-US" sz="3200" b="1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0" y="4762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মাননীয় প্রধানমন্ত্রী বঙ্গবন্ধু দারিদ্র্য বিমোচন ও পল্লী উন্নয়ন একাডেমি (বাপার্ড)- এর ভিত্তিপ্র</a:t>
            </a:r>
            <a:r>
              <a:rPr lang="bn-IN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স্ত</a:t>
            </a:r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 স্থাপন করছেন</a:t>
            </a:r>
            <a:r>
              <a:rPr lang="en-US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(১৬/১১/২০১১)</a:t>
            </a:r>
            <a:endParaRPr lang="en-US" sz="320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5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52400" y="3048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বাপার্ড-এর ভিশন (</a:t>
            </a:r>
            <a:r>
              <a:rPr lang="en-US" sz="32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Vision</a:t>
            </a:r>
            <a:r>
              <a:rPr lang="bn-BD" sz="32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) ও মিশন (</a:t>
            </a:r>
            <a:r>
              <a:rPr lang="en-US" sz="32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Mission</a:t>
            </a:r>
            <a:r>
              <a:rPr lang="bn-BD" sz="3200" b="1" dirty="0" smtClean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32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04800" y="1371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ভিশন (</a:t>
            </a:r>
            <a:r>
              <a:rPr lang="en-US" sz="28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Vision</a:t>
            </a:r>
            <a:r>
              <a:rPr lang="bn-BD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bn-BD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গ্রামীন মানুষের জীবনমান উন্নয়ন, দারিদ্র্য বিমোচন, পল্লী উন্নয়ন ও সমৃদ্ধ বাংলাদেশ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গঠনে সহায়তা।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28600" y="2590800"/>
            <a:ext cx="861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মিশন (</a:t>
            </a:r>
            <a:r>
              <a:rPr lang="en-US" sz="28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Mission</a:t>
            </a:r>
            <a:r>
              <a:rPr lang="bn-BD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32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প্রশি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ণের মাধ্যমে 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জনবল সৃষ্টি, দারিদ্র্য বিমোচন ও আর্থ-সামাজিক বৈষম্য দূরীকরণ এবং গবেষণার মাধ্যমে কৃষি, শি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া ও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ুদ্র শিল্প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ক্ষে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ত্রে নুতন নুতন কৌশল, তত্ত্ব, জ্ঞান ও লাগসই প্রযুক্তি উদ্ভাবন করে গ্রামীণ আর্থ-সামাজিক অবস্থার উন্নয়ন। কর্মশালা, সেমিনার আয়োজন করে চিরাচরিত দৃষ্টি ভঙ্গির পরিবর্তন, আধুনিক ধ্যান-ধারনা লাভে গ্রামীণ জনগোষ্ঠীকে সহায়তা করা এবং উপকূলীয় জোয়ার-ভাটা ও জলবায়ুর প্রভাব বিবেচনায় রেখে টেকসই উন্নয়নের ল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্য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ে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উন্নত ও আধুনিক কৃষি প্রযুক্তি হস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্তান্ত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র।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9144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পল্লী উন্নয়ন ও দারিদ্র্য বিমোচনের লক্ষ্যে জাতীয় ও আ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ন্ত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র্জাতিক পরিসরে গবেষণার জন্য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Centre of Excellence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এবং দারিদ্র্য বিমোচনে সরকারের অন্যতম ফোকাল পয়েন্ট হিসেবে কাজ করা;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দেশের জাতীয় পর্যায়ের প্রশিক্ষণ ও গবেষণা প্রতিষ্ঠান হিসেবে কার্যক্রম পরিচালনা করা;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বিভিন্ন সরকারি ও বেসরকারি সংস্থার কর্মকর্তা/কর্মচারীদের প্রশিক্ষণ প্রদান, কর্মশালা, সেমিনার ইত্যাদি পরিচালনা করা;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ুদ্র প্রা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ন্তি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ক চাষী, বিত্তহীন পুর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ু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ষ ও মহিলা, বেকার যুবক ও যুব মহিলাদের দ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তা অর্জনের মাধ্যমে আত্ম-কর্মসংস্থানের সুযোগ সৃষ্টির ল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্য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ে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কৃষি ও অকৃষি খাতের বিভিন্ন উপার্জনমূলক কর্মকান্ডের উপর প্রশি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ণ পরিচালনা করা; </a:t>
            </a:r>
            <a:endParaRPr lang="bn-IN" sz="2800" dirty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কৃষি, শি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া, উপকূলীয় ও জোয়ারভাটা এলাকার আর্থ-সামাজিক উন্নয়নের বিষয়ে প্রায়োগিক গবেষণা পরিচালনা করা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971675" y="53975"/>
            <a:ext cx="493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 sz="4000" b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বাপার্ড-এর উদ্দেশ্য ও কার্যাবলী</a:t>
            </a:r>
            <a:endParaRPr lang="en-US" sz="400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উচ্চতর শি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ায় নিয়োজিত দেশী ও বিদেশী শি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ার্থীদের গবেষণা কার্য পরিচালনা ও তত্ত্বাবধান করা বা গবেষণা কার্য সম্পাদনের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ক্ষে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ত্রে সহায়তা প্রদান করা;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পল্লী উন্নয়ন ও দারিদ্র্য বিমোচনে পোস্ট গ্রাজুয়েট ডি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প্লো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মা কোর্স পরিচালনা করা;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জাতীয়, আঞ্চলিক ও আ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ন্ত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র্জাতিক সহযোগী সংস্থার সাথে যৌথভাবে কাজ করা;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কাজে নিয়োজিত শিশু শ্রম নিরসন ও কৃষি শিশু শ্রমিকদের শি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ার মূলধারায় আনয়নের ল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্য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ে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গবেষণা করা;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গ্রামীণ দরিদ্র নারীদের সামাজিক নিরাপত্তা, নারীর সার্বিক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ক্ষ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মতায়নের জন্য কাজ করা;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নীতিমালা প্রণয়নে সরকারি নীতি নির্ধারকগণকে সহায়তা প্রদান করা;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একাডেমির উদ্দেশ্যের সহিত সামঞ্জস্যপূর্ণ অন্য কোন কাজ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1984</Words>
  <Application>Microsoft Office PowerPoint</Application>
  <PresentationFormat>On-screen Show (4:3)</PresentationFormat>
  <Paragraphs>453</Paragraphs>
  <Slides>41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Slide</vt:lpstr>
      <vt:lpstr>Slide 1</vt:lpstr>
      <vt:lpstr>Slide 2</vt:lpstr>
      <vt:lpstr>Slide 3</vt:lpstr>
      <vt:lpstr>বঙ্গবন্ধু দারিদ্র্য বিমোচন ও পল্লী উন্নয়ন একাডেমি (বাপার্ড)-এর পটভূমি 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GKv‡WwgK fe‡bi D‡jøL‡hvM¨ myweavw`  </vt:lpstr>
      <vt:lpstr>Slide 29</vt:lpstr>
      <vt:lpstr>‡nv‡ój fe‡bi D‡jøL‡hvM¨ myweavw` </vt:lpstr>
      <vt:lpstr>Slide 31</vt:lpstr>
      <vt:lpstr>Awdmvm© †KvqvU©vm© Gi D‡jøL‡hvM¨ myweavw`</vt:lpstr>
      <vt:lpstr>Slide 33</vt:lpstr>
      <vt:lpstr>÷vd ‡KvqvUv©vm© Gi D‡jøL‡hvM¨ myweavw`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CNS</dc:creator>
  <cp:lastModifiedBy>Msi</cp:lastModifiedBy>
  <cp:revision>285</cp:revision>
  <cp:lastPrinted>2017-01-11T03:27:50Z</cp:lastPrinted>
  <dcterms:created xsi:type="dcterms:W3CDTF">2006-08-16T00:00:00Z</dcterms:created>
  <dcterms:modified xsi:type="dcterms:W3CDTF">2019-03-16T12:00:59Z</dcterms:modified>
</cp:coreProperties>
</file>